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64" r:id="rId3"/>
    <p:sldId id="266" r:id="rId4"/>
    <p:sldId id="390" r:id="rId5"/>
    <p:sldId id="392" r:id="rId6"/>
    <p:sldId id="331" r:id="rId7"/>
    <p:sldId id="407" r:id="rId8"/>
    <p:sldId id="330" r:id="rId9"/>
    <p:sldId id="268" r:id="rId10"/>
    <p:sldId id="270" r:id="rId11"/>
    <p:sldId id="401" r:id="rId12"/>
    <p:sldId id="402" r:id="rId13"/>
    <p:sldId id="403" r:id="rId14"/>
    <p:sldId id="404" r:id="rId15"/>
    <p:sldId id="295" r:id="rId16"/>
    <p:sldId id="408" r:id="rId17"/>
    <p:sldId id="276" r:id="rId18"/>
    <p:sldId id="273" r:id="rId19"/>
    <p:sldId id="277" r:id="rId20"/>
    <p:sldId id="336" r:id="rId21"/>
    <p:sldId id="337" r:id="rId22"/>
    <p:sldId id="338" r:id="rId23"/>
    <p:sldId id="380" r:id="rId24"/>
    <p:sldId id="382" r:id="rId25"/>
    <p:sldId id="335" r:id="rId26"/>
    <p:sldId id="342" r:id="rId27"/>
    <p:sldId id="345" r:id="rId28"/>
    <p:sldId id="285" r:id="rId29"/>
    <p:sldId id="349" r:id="rId30"/>
    <p:sldId id="288" r:id="rId31"/>
    <p:sldId id="308" r:id="rId32"/>
    <p:sldId id="309" r:id="rId33"/>
    <p:sldId id="367" r:id="rId34"/>
    <p:sldId id="385" r:id="rId35"/>
    <p:sldId id="368" r:id="rId36"/>
    <p:sldId id="370" r:id="rId37"/>
    <p:sldId id="399" r:id="rId38"/>
    <p:sldId id="395" r:id="rId39"/>
    <p:sldId id="400" r:id="rId40"/>
    <p:sldId id="375" r:id="rId41"/>
    <p:sldId id="376" r:id="rId42"/>
    <p:sldId id="363" r:id="rId43"/>
    <p:sldId id="325" r:id="rId44"/>
    <p:sldId id="319" r:id="rId45"/>
    <p:sldId id="386" r:id="rId46"/>
    <p:sldId id="405" r:id="rId47"/>
    <p:sldId id="406" r:id="rId48"/>
    <p:sldId id="377" r:id="rId49"/>
    <p:sldId id="323" r:id="rId50"/>
    <p:sldId id="320" r:id="rId51"/>
    <p:sldId id="321" r:id="rId52"/>
    <p:sldId id="290" r:id="rId53"/>
    <p:sldId id="354" r:id="rId54"/>
    <p:sldId id="352" r:id="rId55"/>
    <p:sldId id="356" r:id="rId56"/>
    <p:sldId id="358" r:id="rId57"/>
    <p:sldId id="357" r:id="rId58"/>
    <p:sldId id="353" r:id="rId59"/>
    <p:sldId id="359" r:id="rId60"/>
    <p:sldId id="294" r:id="rId61"/>
    <p:sldId id="296" r:id="rId62"/>
    <p:sldId id="297" r:id="rId63"/>
    <p:sldId id="305" r:id="rId64"/>
    <p:sldId id="298" r:id="rId65"/>
    <p:sldId id="300" r:id="rId66"/>
    <p:sldId id="301" r:id="rId67"/>
    <p:sldId id="302" r:id="rId68"/>
    <p:sldId id="304" r:id="rId69"/>
    <p:sldId id="303" r:id="rId70"/>
    <p:sldId id="306" r:id="rId71"/>
    <p:sldId id="31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55"/>
    <a:srgbClr val="E66101"/>
    <a:srgbClr val="5E3C99"/>
    <a:srgbClr val="000000"/>
    <a:srgbClr val="022815"/>
    <a:srgbClr val="A6192E"/>
    <a:srgbClr val="D51B20"/>
    <a:srgbClr val="90EE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6" autoAdjust="0"/>
    <p:restoredTop sz="93728" autoAdjust="0"/>
  </p:normalViewPr>
  <p:slideViewPr>
    <p:cSldViewPr snapToGrid="0">
      <p:cViewPr varScale="1">
        <p:scale>
          <a:sx n="128" d="100"/>
          <a:sy n="128" d="100"/>
        </p:scale>
        <p:origin x="10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C619-94DB-420D-B8B3-E9D14C5C4BA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1E98-0639-46E7-B1A7-0DE1CC69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7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1E98-0639-46E7-B1A7-0DE1CC69F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7C8C-50CF-4687-B35F-37568B9183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7C8C-50CF-4687-B35F-37568B9183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2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7C8C-50CF-4687-B35F-37568B9183D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9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7C8C-50CF-4687-B35F-37568B9183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1E98-0639-46E7-B1A7-0DE1CC69F6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1E98-0639-46E7-B1A7-0DE1CC69F6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7C8C-50CF-4687-B35F-37568B9183D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372C-E26F-439F-AC6D-994B50877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74B9-26CE-4DA7-8A1A-80DA292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B06B-035B-4302-9FF0-C98FD63F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CD8-50C6-4689-B140-CEC7C7C1225E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213A-4581-402D-A927-9CC2612E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384E-70A4-4D59-89FC-ADDFF35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F01E-8E62-4BF8-BCE9-E418B456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AA282-CA0B-4798-AD56-D48A59A6B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383D-FB79-4BDC-AC94-78C992F8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AE29-8538-48E5-91A8-529C265BC65C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10C73-A7D9-40B4-9FAC-35BB2385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D896-B737-459F-8E19-686AFC4D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EBE6A-660F-46F4-BBF5-E23D0DE98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948AC-A6DE-4F80-BC63-5ADCCC975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C36F9-7A80-420C-A973-19B87538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F5B6-9FF8-48C3-B078-59BD3EA729A6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C9D3-CBA5-4B83-AEF7-578A5847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00DA-D015-4EE8-9877-2CEF6BE8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CC37-20B8-4D98-8697-7A642914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65A-A50F-4BD4-BF94-DBE6062B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5CB1F-A3EB-488F-831F-1B5DC580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94E6-A8AB-4A7B-AEA1-B18332D8C080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C06F1-6762-49AC-AF30-734D5A33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76E7-FF6B-407C-8128-84C50736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3DB6-CD89-4861-B9C0-5360998E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64ADD-213F-40EA-AC4B-6E5CA7C7A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55ED-6073-4A65-ABE5-26FAEABF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F54C-4C02-479D-963E-25D7F67C2A8A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CEE4-54BE-4566-B76F-79462D70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D758-C3B4-4336-AB5F-185E1AD9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E0BC-D285-4C93-BA94-C42044400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9F9B-C108-417E-8821-468544BC1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9F39E-9E03-47EA-B576-FE3753F7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E940C-A090-4255-8771-0398ECD8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1329-3AE7-4A34-8081-B5EEB22576E7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A784E-4D38-479B-A10D-901468A8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8072F-C3D7-49EC-A59C-552242C2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67AB-0291-4948-A03B-CE559F04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CDCF-7726-41DA-929E-BB58D445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F2A3F-F1DB-4063-854F-6985E98DF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E9FCF-A70C-49BB-BA2A-EC11258BB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FE4C2-E608-447D-802F-E41BE8E5D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87FEB-A59E-4EDD-839C-898BE259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8935-D5EF-4EC8-A5EC-42C0066269A1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F8772-27D4-4293-BC0A-A429B1A5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CC798-9D56-47B9-B82E-C0FB7D45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65FF-E758-4B05-945D-A0EF343F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0BC2E-FFBB-4F00-A528-306514A4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951C-AD63-4A9A-A695-4CB993E80F1C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64F15-7347-4232-B452-6301FE87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D5708-9B9D-4EDD-A0A6-5DEC8415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D82E5-C4AE-4670-B0C4-BDE1D155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569C-FF4A-4F60-BC8E-34B68EEC7050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EA18B-3AD0-417E-B9F4-A03CAF97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7D9A-5469-496D-BA82-04D805C9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72D-B6FF-454D-9F77-036EE072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20CA-0859-44AB-A164-9795F29C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6D644-C1E9-468B-A696-85F5CA871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BFADB-5F23-4946-9E55-DD392652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8496-C372-497F-A5D0-98CF8F7EE1F0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E087E-A894-469E-9791-6A5CD983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F2671-584C-4B36-8EA9-975243DC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2F64-5CF1-4DD0-BE3F-0C2C20C9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1D07C-662F-4695-9B40-FA361F6DF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8C870-A608-4E42-AB9B-84623F118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A33AF-8F73-46A7-91AB-06AC4A60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1669-08A5-46E1-8CFD-40663B0B1C3C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0A283-ACCD-44CE-93F4-EA0DB03F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25026-BDAE-4E57-AA2B-11A0B901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006E1-CC09-44F5-8F90-E4030DDD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5ADC-CC8B-4C0C-A38D-495D6ECD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2013-1F14-44FF-AE11-EC1169121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E93D5-72FF-4728-8EA4-A9880D544EA8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DD80C-F1B2-4BD4-BEF1-73BAD756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9E71-51A4-4CD6-A0EF-5FAC5EE88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59C3-C94A-4399-A9FD-AE2BD66F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6.svg"/><Relationship Id="rId7" Type="http://schemas.openxmlformats.org/officeDocument/2006/relationships/image" Target="../media/image15.png"/><Relationship Id="rId12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6.svg"/><Relationship Id="rId7" Type="http://schemas.openxmlformats.org/officeDocument/2006/relationships/image" Target="../media/image15.png"/><Relationship Id="rId12" Type="http://schemas.openxmlformats.org/officeDocument/2006/relationships/image" Target="../media/image1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56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4.svg"/><Relationship Id="rId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58.sv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jpg"/><Relationship Id="rId18" Type="http://schemas.openxmlformats.org/officeDocument/2006/relationships/image" Target="../media/image57.png"/><Relationship Id="rId3" Type="http://schemas.openxmlformats.org/officeDocument/2006/relationships/image" Target="../media/image26.svg"/><Relationship Id="rId21" Type="http://schemas.openxmlformats.org/officeDocument/2006/relationships/image" Target="../media/image14.svg"/><Relationship Id="rId12" Type="http://schemas.openxmlformats.org/officeDocument/2006/relationships/image" Target="../media/image73.png"/><Relationship Id="rId17" Type="http://schemas.openxmlformats.org/officeDocument/2006/relationships/image" Target="../media/image16.svg"/><Relationship Id="rId2" Type="http://schemas.openxmlformats.org/officeDocument/2006/relationships/image" Target="../media/image25.png"/><Relationship Id="rId16" Type="http://schemas.openxmlformats.org/officeDocument/2006/relationships/image" Target="../media/image1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15" Type="http://schemas.openxmlformats.org/officeDocument/2006/relationships/image" Target="../media/image18.svg"/><Relationship Id="rId19" Type="http://schemas.openxmlformats.org/officeDocument/2006/relationships/image" Target="../media/image58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35DE-DC46-496F-8619-B31F011BD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SurgeProtector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Mitigating Temporal Algorithmic Complexity Attacks on NFs Using Adversarial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396E2-99B3-43F1-BC82-9A84194DA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9336"/>
            <a:ext cx="9144000" cy="526742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Nirav Atre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Hugo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Erica Chiang, Weina Wang, Justine Sherry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B4C73E1-FF6B-491A-BA08-215BEA62F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12" y="5231666"/>
            <a:ext cx="1969714" cy="1306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B34281-B540-4C4B-91EF-FFFA01D53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20" y="6199614"/>
            <a:ext cx="3813642" cy="3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7B6D2-A5D1-40ED-8333-55FB74B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ACAs on NFs and quantifying their impact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defend against ACAs?</a:t>
            </a:r>
            <a:endParaRPr lang="en-US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97322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1">
            <a:extLst>
              <a:ext uri="{FF2B5EF4-FFF2-40B4-BE49-F238E27FC236}">
                <a16:creationId xmlns:a16="http://schemas.microsoft.com/office/drawing/2014/main" id="{9DDBC9E5-3FDB-0EAA-C74B-859281E0A3ED}"/>
              </a:ext>
            </a:extLst>
          </p:cNvPr>
          <p:cNvGrpSpPr/>
          <p:nvPr/>
        </p:nvGrpSpPr>
        <p:grpSpPr>
          <a:xfrm>
            <a:off x="8613986" y="3007793"/>
            <a:ext cx="1375289" cy="1389527"/>
            <a:chOff x="8613986" y="3007793"/>
            <a:chExt cx="1375289" cy="13895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02A73A-D07B-CF74-81BC-67FCA58146A1}"/>
                </a:ext>
              </a:extLst>
            </p:cNvPr>
            <p:cNvSpPr/>
            <p:nvPr/>
          </p:nvSpPr>
          <p:spPr>
            <a:xfrm>
              <a:off x="8613986" y="3007793"/>
              <a:ext cx="1375289" cy="1389527"/>
            </a:xfrm>
            <a:custGeom>
              <a:avLst/>
              <a:gdLst>
                <a:gd name="connsiteX0" fmla="*/ 33 w 1375289"/>
                <a:gd name="connsiteY0" fmla="*/ 17 h 1389527"/>
                <a:gd name="connsiteX1" fmla="*/ 1375323 w 1375289"/>
                <a:gd name="connsiteY1" fmla="*/ 17 h 1389527"/>
                <a:gd name="connsiteX2" fmla="*/ 1375323 w 1375289"/>
                <a:gd name="connsiteY2" fmla="*/ 1389545 h 1389527"/>
                <a:gd name="connsiteX3" fmla="*/ 33 w 1375289"/>
                <a:gd name="connsiteY3" fmla="*/ 1389545 h 13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289" h="1389527">
                  <a:moveTo>
                    <a:pt x="33" y="17"/>
                  </a:moveTo>
                  <a:lnTo>
                    <a:pt x="1375323" y="17"/>
                  </a:lnTo>
                  <a:lnTo>
                    <a:pt x="1375323" y="1389545"/>
                  </a:lnTo>
                  <a:lnTo>
                    <a:pt x="33" y="1389545"/>
                  </a:lnTo>
                  <a:close/>
                </a:path>
              </a:pathLst>
            </a:custGeom>
            <a:solidFill>
              <a:srgbClr val="FFFFFF"/>
            </a:solidFill>
            <a:ln w="2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5325CC3-9843-E75A-6AB6-E85309B69295}"/>
                </a:ext>
              </a:extLst>
            </p:cNvPr>
            <p:cNvSpPr/>
            <p:nvPr/>
          </p:nvSpPr>
          <p:spPr>
            <a:xfrm>
              <a:off x="8613986" y="3007793"/>
              <a:ext cx="1375289" cy="1389527"/>
            </a:xfrm>
            <a:custGeom>
              <a:avLst/>
              <a:gdLst>
                <a:gd name="connsiteX0" fmla="*/ 12933 w 1375289"/>
                <a:gd name="connsiteY0" fmla="*/ 17 h 1389527"/>
                <a:gd name="connsiteX1" fmla="*/ 1350182 w 1375289"/>
                <a:gd name="connsiteY1" fmla="*/ 17 h 1389527"/>
                <a:gd name="connsiteX2" fmla="*/ 1375323 w 1375289"/>
                <a:gd name="connsiteY2" fmla="*/ 1389545 h 1389527"/>
                <a:gd name="connsiteX3" fmla="*/ 33 w 1375289"/>
                <a:gd name="connsiteY3" fmla="*/ 1389545 h 13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289" h="1389527">
                  <a:moveTo>
                    <a:pt x="12933" y="17"/>
                  </a:moveTo>
                  <a:lnTo>
                    <a:pt x="1350182" y="17"/>
                  </a:lnTo>
                  <a:lnTo>
                    <a:pt x="1375323" y="1389545"/>
                  </a:lnTo>
                  <a:lnTo>
                    <a:pt x="33" y="1389545"/>
                  </a:lnTo>
                  <a:close/>
                </a:path>
              </a:pathLst>
            </a:custGeom>
            <a:noFill/>
            <a:ln w="276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A57DE5-9E0F-0262-6CDA-9609431C5D28}"/>
              </a:ext>
            </a:extLst>
          </p:cNvPr>
          <p:cNvSpPr/>
          <p:nvPr/>
        </p:nvSpPr>
        <p:spPr>
          <a:xfrm>
            <a:off x="8409825" y="3021514"/>
            <a:ext cx="244737" cy="1361263"/>
          </a:xfrm>
          <a:custGeom>
            <a:avLst/>
            <a:gdLst>
              <a:gd name="connsiteX0" fmla="*/ 101213 w 244737"/>
              <a:gd name="connsiteY0" fmla="*/ 1276934 h 1361263"/>
              <a:gd name="connsiteX1" fmla="*/ 14056 w 244737"/>
              <a:gd name="connsiteY1" fmla="*/ 927115 h 1361263"/>
              <a:gd name="connsiteX2" fmla="*/ 56384 w 244737"/>
              <a:gd name="connsiteY2" fmla="*/ 206143 h 1361263"/>
              <a:gd name="connsiteX3" fmla="*/ 122137 w 244737"/>
              <a:gd name="connsiteY3" fmla="*/ 53307 h 1361263"/>
              <a:gd name="connsiteX4" fmla="*/ 179262 w 244737"/>
              <a:gd name="connsiteY4" fmla="*/ 2647 h 1361263"/>
              <a:gd name="connsiteX5" fmla="*/ 190058 w 244737"/>
              <a:gd name="connsiteY5" fmla="*/ 0 h 1361263"/>
              <a:gd name="connsiteX6" fmla="*/ 242993 w 244737"/>
              <a:gd name="connsiteY6" fmla="*/ 55608 h 1361263"/>
              <a:gd name="connsiteX7" fmla="*/ 243765 w 244737"/>
              <a:gd name="connsiteY7" fmla="*/ 717881 h 1361263"/>
              <a:gd name="connsiteX8" fmla="*/ 215463 w 244737"/>
              <a:gd name="connsiteY8" fmla="*/ 1357038 h 1361263"/>
              <a:gd name="connsiteX9" fmla="*/ 158546 w 244737"/>
              <a:gd name="connsiteY9" fmla="*/ 1359178 h 1361263"/>
              <a:gd name="connsiteX10" fmla="*/ 101213 w 244737"/>
              <a:gd name="connsiteY10" fmla="*/ 1276934 h 13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737" h="1361263">
                <a:moveTo>
                  <a:pt x="101213" y="1276934"/>
                </a:moveTo>
                <a:cubicBezTo>
                  <a:pt x="59573" y="1200243"/>
                  <a:pt x="31584" y="1077757"/>
                  <a:pt x="14056" y="927115"/>
                </a:cubicBezTo>
                <a:cubicBezTo>
                  <a:pt x="-15475" y="673346"/>
                  <a:pt x="2885" y="392774"/>
                  <a:pt x="56384" y="206143"/>
                </a:cubicBezTo>
                <a:cubicBezTo>
                  <a:pt x="74432" y="143196"/>
                  <a:pt x="97024" y="91006"/>
                  <a:pt x="122137" y="53307"/>
                </a:cubicBezTo>
                <a:cubicBezTo>
                  <a:pt x="140143" y="26285"/>
                  <a:pt x="161172" y="7000"/>
                  <a:pt x="179262" y="2647"/>
                </a:cubicBezTo>
                <a:lnTo>
                  <a:pt x="190058" y="0"/>
                </a:lnTo>
                <a:lnTo>
                  <a:pt x="242993" y="55608"/>
                </a:lnTo>
                <a:cubicBezTo>
                  <a:pt x="242327" y="84187"/>
                  <a:pt x="246578" y="382209"/>
                  <a:pt x="243765" y="717881"/>
                </a:cubicBezTo>
                <a:cubicBezTo>
                  <a:pt x="240930" y="1053551"/>
                  <a:pt x="216046" y="1349006"/>
                  <a:pt x="215463" y="1357038"/>
                </a:cubicBezTo>
                <a:cubicBezTo>
                  <a:pt x="214879" y="1365074"/>
                  <a:pt x="159296" y="1359178"/>
                  <a:pt x="158546" y="1359178"/>
                </a:cubicBezTo>
                <a:cubicBezTo>
                  <a:pt x="157796" y="1359178"/>
                  <a:pt x="118052" y="1307980"/>
                  <a:pt x="101213" y="1276934"/>
                </a:cubicBezTo>
                <a:close/>
              </a:path>
            </a:pathLst>
          </a:custGeom>
          <a:solidFill>
            <a:srgbClr val="FFFFFF"/>
          </a:solidFill>
          <a:ln w="11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AC6919-AAEC-D7D0-0AE4-D306BB062579}"/>
              </a:ext>
            </a:extLst>
          </p:cNvPr>
          <p:cNvSpPr/>
          <p:nvPr/>
        </p:nvSpPr>
        <p:spPr>
          <a:xfrm>
            <a:off x="8396503" y="3007872"/>
            <a:ext cx="418018" cy="1389375"/>
          </a:xfrm>
          <a:custGeom>
            <a:avLst/>
            <a:gdLst>
              <a:gd name="connsiteX0" fmla="*/ 356833 w 418018"/>
              <a:gd name="connsiteY0" fmla="*/ 203528 h 1389375"/>
              <a:gd name="connsiteX1" fmla="*/ 356833 w 418018"/>
              <a:gd name="connsiteY1" fmla="*/ 1185881 h 1389375"/>
              <a:gd name="connsiteX2" fmla="*/ 61255 w 418018"/>
              <a:gd name="connsiteY2" fmla="*/ 1185881 h 1389375"/>
              <a:gd name="connsiteX3" fmla="*/ 61255 w 418018"/>
              <a:gd name="connsiteY3" fmla="*/ 203528 h 1389375"/>
              <a:gd name="connsiteX4" fmla="*/ 356833 w 418018"/>
              <a:gd name="connsiteY4" fmla="*/ 203528 h 13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18" h="1389375">
                <a:moveTo>
                  <a:pt x="356833" y="203528"/>
                </a:moveTo>
                <a:cubicBezTo>
                  <a:pt x="438446" y="474792"/>
                  <a:pt x="438446" y="914617"/>
                  <a:pt x="356833" y="1185881"/>
                </a:cubicBezTo>
                <a:cubicBezTo>
                  <a:pt x="275193" y="1457229"/>
                  <a:pt x="142868" y="1457229"/>
                  <a:pt x="61255" y="1185881"/>
                </a:cubicBezTo>
                <a:cubicBezTo>
                  <a:pt x="-20385" y="914617"/>
                  <a:pt x="-20385" y="474792"/>
                  <a:pt x="61255" y="203528"/>
                </a:cubicBezTo>
                <a:cubicBezTo>
                  <a:pt x="142868" y="-67820"/>
                  <a:pt x="275193" y="-67820"/>
                  <a:pt x="356833" y="203528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1EB95C-1A75-492C-27AF-8020CD6D4BE0}"/>
              </a:ext>
            </a:extLst>
          </p:cNvPr>
          <p:cNvSpPr/>
          <p:nvPr/>
        </p:nvSpPr>
        <p:spPr>
          <a:xfrm>
            <a:off x="9771998" y="3007872"/>
            <a:ext cx="418018" cy="1389375"/>
          </a:xfrm>
          <a:custGeom>
            <a:avLst/>
            <a:gdLst>
              <a:gd name="connsiteX0" fmla="*/ 356850 w 418018"/>
              <a:gd name="connsiteY0" fmla="*/ 203528 h 1389375"/>
              <a:gd name="connsiteX1" fmla="*/ 356850 w 418018"/>
              <a:gd name="connsiteY1" fmla="*/ 1185881 h 1389375"/>
              <a:gd name="connsiteX2" fmla="*/ 61271 w 418018"/>
              <a:gd name="connsiteY2" fmla="*/ 1185881 h 1389375"/>
              <a:gd name="connsiteX3" fmla="*/ 61271 w 418018"/>
              <a:gd name="connsiteY3" fmla="*/ 203528 h 1389375"/>
              <a:gd name="connsiteX4" fmla="*/ 356850 w 418018"/>
              <a:gd name="connsiteY4" fmla="*/ 203528 h 13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18" h="1389375">
                <a:moveTo>
                  <a:pt x="356850" y="203528"/>
                </a:moveTo>
                <a:cubicBezTo>
                  <a:pt x="438463" y="474792"/>
                  <a:pt x="438463" y="914617"/>
                  <a:pt x="356850" y="1185881"/>
                </a:cubicBezTo>
                <a:cubicBezTo>
                  <a:pt x="275209" y="1457229"/>
                  <a:pt x="142884" y="1457229"/>
                  <a:pt x="61271" y="1185881"/>
                </a:cubicBezTo>
                <a:cubicBezTo>
                  <a:pt x="-20369" y="914617"/>
                  <a:pt x="-20369" y="474792"/>
                  <a:pt x="61271" y="203528"/>
                </a:cubicBezTo>
                <a:cubicBezTo>
                  <a:pt x="142884" y="-67820"/>
                  <a:pt x="275209" y="-67820"/>
                  <a:pt x="356850" y="203528"/>
                </a:cubicBezTo>
                <a:close/>
              </a:path>
            </a:pathLst>
          </a:custGeom>
          <a:solidFill>
            <a:srgbClr val="FFFFFF"/>
          </a:solidFill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F23899-D413-41AE-511E-FB763F206BE8}"/>
              </a:ext>
            </a:extLst>
          </p:cNvPr>
          <p:cNvSpPr/>
          <p:nvPr/>
        </p:nvSpPr>
        <p:spPr>
          <a:xfrm>
            <a:off x="8596860" y="3020847"/>
            <a:ext cx="1331753" cy="1363177"/>
          </a:xfrm>
          <a:custGeom>
            <a:avLst/>
            <a:gdLst>
              <a:gd name="connsiteX0" fmla="*/ 17757 w 1331753"/>
              <a:gd name="connsiteY0" fmla="*/ 1326904 h 1363177"/>
              <a:gd name="connsiteX1" fmla="*/ 23738 w 1331753"/>
              <a:gd name="connsiteY1" fmla="*/ 695867 h 1363177"/>
              <a:gd name="connsiteX2" fmla="*/ 29844 w 1331753"/>
              <a:gd name="connsiteY2" fmla="*/ 51229 h 1363177"/>
              <a:gd name="connsiteX3" fmla="*/ 0 w 1331753"/>
              <a:gd name="connsiteY3" fmla="*/ 165 h 1363177"/>
              <a:gd name="connsiteX4" fmla="*/ 675703 w 1331753"/>
              <a:gd name="connsiteY4" fmla="*/ 0 h 1363177"/>
              <a:gd name="connsiteX5" fmla="*/ 1331754 w 1331753"/>
              <a:gd name="connsiteY5" fmla="*/ 344 h 1363177"/>
              <a:gd name="connsiteX6" fmla="*/ 1320187 w 1331753"/>
              <a:gd name="connsiteY6" fmla="*/ 10671 h 1363177"/>
              <a:gd name="connsiteX7" fmla="*/ 1168611 w 1331753"/>
              <a:gd name="connsiteY7" fmla="*/ 502903 h 1363177"/>
              <a:gd name="connsiteX8" fmla="*/ 1161755 w 1331753"/>
              <a:gd name="connsiteY8" fmla="*/ 682264 h 1363177"/>
              <a:gd name="connsiteX9" fmla="*/ 1167111 w 1331753"/>
              <a:gd name="connsiteY9" fmla="*/ 832656 h 1363177"/>
              <a:gd name="connsiteX10" fmla="*/ 1312246 w 1331753"/>
              <a:gd name="connsiteY10" fmla="*/ 1352851 h 1363177"/>
              <a:gd name="connsiteX11" fmla="*/ 1321354 w 1331753"/>
              <a:gd name="connsiteY11" fmla="*/ 1363177 h 1363177"/>
              <a:gd name="connsiteX12" fmla="*/ 667888 w 1331753"/>
              <a:gd name="connsiteY12" fmla="*/ 1362927 h 1363177"/>
              <a:gd name="connsiteX13" fmla="*/ 17215 w 1331753"/>
              <a:gd name="connsiteY13" fmla="*/ 1362927 h 13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1753" h="1363177">
                <a:moveTo>
                  <a:pt x="17757" y="1326904"/>
                </a:moveTo>
                <a:cubicBezTo>
                  <a:pt x="18069" y="1307090"/>
                  <a:pt x="20758" y="1023125"/>
                  <a:pt x="23738" y="695867"/>
                </a:cubicBezTo>
                <a:cubicBezTo>
                  <a:pt x="26718" y="368611"/>
                  <a:pt x="29469" y="78522"/>
                  <a:pt x="29844" y="51229"/>
                </a:cubicBezTo>
                <a:lnTo>
                  <a:pt x="0" y="165"/>
                </a:lnTo>
                <a:lnTo>
                  <a:pt x="675703" y="0"/>
                </a:lnTo>
                <a:lnTo>
                  <a:pt x="1331754" y="344"/>
                </a:lnTo>
                <a:lnTo>
                  <a:pt x="1320187" y="10671"/>
                </a:lnTo>
                <a:cubicBezTo>
                  <a:pt x="1249162" y="84539"/>
                  <a:pt x="1187994" y="265600"/>
                  <a:pt x="1168611" y="502903"/>
                </a:cubicBezTo>
                <a:cubicBezTo>
                  <a:pt x="1163568" y="564675"/>
                  <a:pt x="1161755" y="595674"/>
                  <a:pt x="1161755" y="682264"/>
                </a:cubicBezTo>
                <a:cubicBezTo>
                  <a:pt x="1161755" y="763045"/>
                  <a:pt x="1163443" y="777826"/>
                  <a:pt x="1167111" y="832656"/>
                </a:cubicBezTo>
                <a:cubicBezTo>
                  <a:pt x="1183554" y="1078943"/>
                  <a:pt x="1241763" y="1272903"/>
                  <a:pt x="1312246" y="1352851"/>
                </a:cubicBezTo>
                <a:lnTo>
                  <a:pt x="1321354" y="1363177"/>
                </a:lnTo>
                <a:lnTo>
                  <a:pt x="667888" y="1362927"/>
                </a:lnTo>
                <a:lnTo>
                  <a:pt x="17215" y="1362927"/>
                </a:lnTo>
                <a:close/>
              </a:path>
            </a:pathLst>
          </a:custGeom>
          <a:solidFill>
            <a:srgbClr val="FFFFFF"/>
          </a:solidFill>
          <a:ln w="5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20D169-3E7D-78A6-7E31-5B858B808EC5}"/>
              </a:ext>
            </a:extLst>
          </p:cNvPr>
          <p:cNvSpPr/>
          <p:nvPr/>
        </p:nvSpPr>
        <p:spPr>
          <a:xfrm>
            <a:off x="2122647" y="2313170"/>
            <a:ext cx="2753296" cy="2778777"/>
          </a:xfrm>
          <a:custGeom>
            <a:avLst/>
            <a:gdLst>
              <a:gd name="connsiteX0" fmla="*/ 6160 w 2753296"/>
              <a:gd name="connsiteY0" fmla="*/ 17 h 2778777"/>
              <a:gd name="connsiteX1" fmla="*/ 2753260 w 2753296"/>
              <a:gd name="connsiteY1" fmla="*/ 17 h 2778777"/>
              <a:gd name="connsiteX2" fmla="*/ 2739144 w 2753296"/>
              <a:gd name="connsiteY2" fmla="*/ 2778795 h 2778777"/>
              <a:gd name="connsiteX3" fmla="*/ -37 w 2753296"/>
              <a:gd name="connsiteY3" fmla="*/ 2778795 h 277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96" h="2778777">
                <a:moveTo>
                  <a:pt x="6160" y="17"/>
                </a:moveTo>
                <a:lnTo>
                  <a:pt x="2753260" y="17"/>
                </a:lnTo>
                <a:lnTo>
                  <a:pt x="2739144" y="2778795"/>
                </a:lnTo>
                <a:lnTo>
                  <a:pt x="-37" y="2778795"/>
                </a:ln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1DBEED-209D-4583-564A-58322B6D5908}"/>
              </a:ext>
            </a:extLst>
          </p:cNvPr>
          <p:cNvSpPr/>
          <p:nvPr/>
        </p:nvSpPr>
        <p:spPr>
          <a:xfrm>
            <a:off x="1701072" y="2313142"/>
            <a:ext cx="836120" cy="2778833"/>
          </a:xfrm>
          <a:custGeom>
            <a:avLst/>
            <a:gdLst>
              <a:gd name="connsiteX0" fmla="*/ 713627 w 836120"/>
              <a:gd name="connsiteY0" fmla="*/ 406997 h 2778833"/>
              <a:gd name="connsiteX1" fmla="*/ 713627 w 836120"/>
              <a:gd name="connsiteY1" fmla="*/ 2371871 h 2778833"/>
              <a:gd name="connsiteX2" fmla="*/ 122387 w 836120"/>
              <a:gd name="connsiteY2" fmla="*/ 2371871 h 2778833"/>
              <a:gd name="connsiteX3" fmla="*/ 122387 w 836120"/>
              <a:gd name="connsiteY3" fmla="*/ 406997 h 2778833"/>
              <a:gd name="connsiteX4" fmla="*/ 713627 w 836120"/>
              <a:gd name="connsiteY4" fmla="*/ 406997 h 27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0" h="2778833">
                <a:moveTo>
                  <a:pt x="713627" y="406997"/>
                </a:moveTo>
                <a:cubicBezTo>
                  <a:pt x="876880" y="949609"/>
                  <a:pt x="876880" y="1829259"/>
                  <a:pt x="713627" y="2371871"/>
                </a:cubicBezTo>
                <a:cubicBezTo>
                  <a:pt x="550263" y="2914510"/>
                  <a:pt x="285640" y="2914510"/>
                  <a:pt x="122387" y="2371871"/>
                </a:cubicBezTo>
                <a:cubicBezTo>
                  <a:pt x="-40867" y="1829259"/>
                  <a:pt x="-40867" y="949609"/>
                  <a:pt x="122387" y="406997"/>
                </a:cubicBezTo>
                <a:cubicBezTo>
                  <a:pt x="285640" y="-135643"/>
                  <a:pt x="550263" y="-135643"/>
                  <a:pt x="713627" y="406997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92655-2B7D-827F-8C8D-9020B3C5EE88}"/>
              </a:ext>
            </a:extLst>
          </p:cNvPr>
          <p:cNvSpPr/>
          <p:nvPr/>
        </p:nvSpPr>
        <p:spPr>
          <a:xfrm>
            <a:off x="1713182" y="3362801"/>
            <a:ext cx="3077444" cy="1717768"/>
          </a:xfrm>
          <a:custGeom>
            <a:avLst/>
            <a:gdLst>
              <a:gd name="connsiteX0" fmla="*/ 14272 w 3077444"/>
              <a:gd name="connsiteY0" fmla="*/ 0 h 1717768"/>
              <a:gd name="connsiteX1" fmla="*/ 1462 w 3077444"/>
              <a:gd name="connsiteY1" fmla="*/ 218940 h 1717768"/>
              <a:gd name="connsiteX2" fmla="*/ 8936 w 3077444"/>
              <a:gd name="connsiteY2" fmla="*/ 651626 h 1717768"/>
              <a:gd name="connsiteX3" fmla="*/ 41726 w 3077444"/>
              <a:gd name="connsiteY3" fmla="*/ 949788 h 1717768"/>
              <a:gd name="connsiteX4" fmla="*/ 95773 w 3077444"/>
              <a:gd name="connsiteY4" fmla="*/ 1240366 h 1717768"/>
              <a:gd name="connsiteX5" fmla="*/ 184250 w 3077444"/>
              <a:gd name="connsiteY5" fmla="*/ 1489707 h 1717768"/>
              <a:gd name="connsiteX6" fmla="*/ 272171 w 3077444"/>
              <a:gd name="connsiteY6" fmla="*/ 1637198 h 1717768"/>
              <a:gd name="connsiteX7" fmla="*/ 372374 w 3077444"/>
              <a:gd name="connsiteY7" fmla="*/ 1716018 h 1717768"/>
              <a:gd name="connsiteX8" fmla="*/ 3077444 w 3077444"/>
              <a:gd name="connsiteY8" fmla="*/ 1717768 h 1717768"/>
              <a:gd name="connsiteX9" fmla="*/ 2989100 w 3077444"/>
              <a:gd name="connsiteY9" fmla="*/ 1620504 h 1717768"/>
              <a:gd name="connsiteX10" fmla="*/ 2903423 w 3077444"/>
              <a:gd name="connsiteY10" fmla="*/ 1466135 h 1717768"/>
              <a:gd name="connsiteX11" fmla="*/ 2846027 w 3077444"/>
              <a:gd name="connsiteY11" fmla="*/ 1307557 h 1717768"/>
              <a:gd name="connsiteX12" fmla="*/ 2812140 w 3077444"/>
              <a:gd name="connsiteY12" fmla="*/ 1146811 h 1717768"/>
              <a:gd name="connsiteX13" fmla="*/ 2756578 w 3077444"/>
              <a:gd name="connsiteY13" fmla="*/ 854587 h 1717768"/>
              <a:gd name="connsiteX14" fmla="*/ 2738780 w 3077444"/>
              <a:gd name="connsiteY14" fmla="*/ 564982 h 1717768"/>
              <a:gd name="connsiteX15" fmla="*/ 2732257 w 3077444"/>
              <a:gd name="connsiteY15" fmla="*/ 287548 h 1717768"/>
              <a:gd name="connsiteX16" fmla="*/ 2737363 w 3077444"/>
              <a:gd name="connsiteY16" fmla="*/ 7836 h 17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7444" h="1717768">
                <a:moveTo>
                  <a:pt x="14272" y="0"/>
                </a:moveTo>
                <a:cubicBezTo>
                  <a:pt x="9159" y="74804"/>
                  <a:pt x="3407" y="144052"/>
                  <a:pt x="1462" y="218940"/>
                </a:cubicBezTo>
                <a:cubicBezTo>
                  <a:pt x="-2345" y="361354"/>
                  <a:pt x="1684" y="509408"/>
                  <a:pt x="8936" y="651626"/>
                </a:cubicBezTo>
                <a:cubicBezTo>
                  <a:pt x="14494" y="751466"/>
                  <a:pt x="25442" y="851002"/>
                  <a:pt x="41726" y="949788"/>
                </a:cubicBezTo>
                <a:cubicBezTo>
                  <a:pt x="57787" y="1047713"/>
                  <a:pt x="69403" y="1144748"/>
                  <a:pt x="95773" y="1240366"/>
                </a:cubicBezTo>
                <a:cubicBezTo>
                  <a:pt x="113474" y="1326001"/>
                  <a:pt x="149626" y="1409490"/>
                  <a:pt x="184250" y="1489707"/>
                </a:cubicBezTo>
                <a:cubicBezTo>
                  <a:pt x="204340" y="1536286"/>
                  <a:pt x="240160" y="1597808"/>
                  <a:pt x="272171" y="1637198"/>
                </a:cubicBezTo>
                <a:cubicBezTo>
                  <a:pt x="302682" y="1674774"/>
                  <a:pt x="329496" y="1693676"/>
                  <a:pt x="372374" y="1716018"/>
                </a:cubicBezTo>
                <a:lnTo>
                  <a:pt x="3077444" y="1717768"/>
                </a:lnTo>
                <a:cubicBezTo>
                  <a:pt x="3042932" y="1689195"/>
                  <a:pt x="3017297" y="1655246"/>
                  <a:pt x="2989100" y="1620504"/>
                </a:cubicBezTo>
                <a:cubicBezTo>
                  <a:pt x="2950774" y="1573487"/>
                  <a:pt x="2928078" y="1521614"/>
                  <a:pt x="2903423" y="1466135"/>
                </a:cubicBezTo>
                <a:cubicBezTo>
                  <a:pt x="2883791" y="1414825"/>
                  <a:pt x="2861741" y="1360326"/>
                  <a:pt x="2846027" y="1307557"/>
                </a:cubicBezTo>
                <a:cubicBezTo>
                  <a:pt x="2829313" y="1251224"/>
                  <a:pt x="2824311" y="1204332"/>
                  <a:pt x="2812140" y="1146811"/>
                </a:cubicBezTo>
                <a:cubicBezTo>
                  <a:pt x="2793175" y="1053027"/>
                  <a:pt x="2767957" y="949567"/>
                  <a:pt x="2756578" y="854587"/>
                </a:cubicBezTo>
                <a:cubicBezTo>
                  <a:pt x="2745074" y="758525"/>
                  <a:pt x="2742260" y="661600"/>
                  <a:pt x="2738780" y="564982"/>
                </a:cubicBezTo>
                <a:cubicBezTo>
                  <a:pt x="2734236" y="472088"/>
                  <a:pt x="2731069" y="380582"/>
                  <a:pt x="2732257" y="287548"/>
                </a:cubicBezTo>
                <a:cubicBezTo>
                  <a:pt x="2733570" y="194097"/>
                  <a:pt x="2730319" y="101064"/>
                  <a:pt x="2737363" y="7836"/>
                </a:cubicBezTo>
                <a:close/>
              </a:path>
            </a:pathLst>
          </a:custGeom>
          <a:solidFill>
            <a:srgbClr val="5E3C99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1B3EA6-5CF5-D116-6669-0784158B317E}"/>
              </a:ext>
            </a:extLst>
          </p:cNvPr>
          <p:cNvSpPr/>
          <p:nvPr/>
        </p:nvSpPr>
        <p:spPr>
          <a:xfrm>
            <a:off x="1728908" y="2324785"/>
            <a:ext cx="3119323" cy="1049356"/>
          </a:xfrm>
          <a:custGeom>
            <a:avLst/>
            <a:gdLst>
              <a:gd name="connsiteX0" fmla="*/ 0 w 3119323"/>
              <a:gd name="connsiteY0" fmla="*/ 1043878 h 1049356"/>
              <a:gd name="connsiteX1" fmla="*/ 3047130 w 3119323"/>
              <a:gd name="connsiteY1" fmla="*/ 1049357 h 1049356"/>
              <a:gd name="connsiteX2" fmla="*/ 3119323 w 3119323"/>
              <a:gd name="connsiteY2" fmla="*/ 0 h 1049356"/>
              <a:gd name="connsiteX3" fmla="*/ 450568 w 3119323"/>
              <a:gd name="connsiteY3" fmla="*/ 1958 h 1049356"/>
              <a:gd name="connsiteX4" fmla="*/ 378044 w 3119323"/>
              <a:gd name="connsiteY4" fmla="*/ 843 h 1049356"/>
              <a:gd name="connsiteX5" fmla="*/ 3996 w 3119323"/>
              <a:gd name="connsiteY5" fmla="*/ 1016182 h 10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323" h="1049356">
                <a:moveTo>
                  <a:pt x="0" y="1043878"/>
                </a:moveTo>
                <a:lnTo>
                  <a:pt x="3047130" y="1049357"/>
                </a:lnTo>
                <a:lnTo>
                  <a:pt x="3119323" y="0"/>
                </a:lnTo>
                <a:lnTo>
                  <a:pt x="450568" y="1958"/>
                </a:lnTo>
                <a:lnTo>
                  <a:pt x="378044" y="843"/>
                </a:lnTo>
                <a:lnTo>
                  <a:pt x="3996" y="1016182"/>
                </a:lnTo>
                <a:close/>
              </a:path>
            </a:pathLst>
          </a:custGeom>
          <a:solidFill>
            <a:srgbClr val="FFFFFF"/>
          </a:solidFill>
          <a:ln w="31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BC0442-917F-3E6B-2256-892506A816AF}"/>
              </a:ext>
            </a:extLst>
          </p:cNvPr>
          <p:cNvSpPr/>
          <p:nvPr/>
        </p:nvSpPr>
        <p:spPr>
          <a:xfrm>
            <a:off x="6015153" y="2848717"/>
            <a:ext cx="1665724" cy="1666697"/>
          </a:xfrm>
          <a:custGeom>
            <a:avLst/>
            <a:gdLst>
              <a:gd name="connsiteX0" fmla="*/ 1421828 w 1665724"/>
              <a:gd name="connsiteY0" fmla="*/ 244167 h 1666697"/>
              <a:gd name="connsiteX1" fmla="*/ 1421828 w 1665724"/>
              <a:gd name="connsiteY1" fmla="*/ 1422647 h 1666697"/>
              <a:gd name="connsiteX2" fmla="*/ 243987 w 1665724"/>
              <a:gd name="connsiteY2" fmla="*/ 1422647 h 1666697"/>
              <a:gd name="connsiteX3" fmla="*/ 243987 w 1665724"/>
              <a:gd name="connsiteY3" fmla="*/ 244167 h 1666697"/>
              <a:gd name="connsiteX4" fmla="*/ 1421828 w 1665724"/>
              <a:gd name="connsiteY4" fmla="*/ 244167 h 166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724" h="1666697">
                <a:moveTo>
                  <a:pt x="1421828" y="244167"/>
                </a:moveTo>
                <a:cubicBezTo>
                  <a:pt x="1747028" y="569590"/>
                  <a:pt x="1747028" y="1097224"/>
                  <a:pt x="1421828" y="1422647"/>
                </a:cubicBezTo>
                <a:cubicBezTo>
                  <a:pt x="1096517" y="1748069"/>
                  <a:pt x="569188" y="1748069"/>
                  <a:pt x="243987" y="1422647"/>
                </a:cubicBezTo>
                <a:cubicBezTo>
                  <a:pt x="-81324" y="1097224"/>
                  <a:pt x="-81324" y="569590"/>
                  <a:pt x="243987" y="244167"/>
                </a:cubicBezTo>
                <a:cubicBezTo>
                  <a:pt x="569188" y="-81367"/>
                  <a:pt x="1096517" y="-81367"/>
                  <a:pt x="1421828" y="244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9E2F1-99AB-67E5-1D43-E2BE81D675F6}"/>
              </a:ext>
            </a:extLst>
          </p:cNvPr>
          <p:cNvSpPr txBox="1"/>
          <p:nvPr/>
        </p:nvSpPr>
        <p:spPr>
          <a:xfrm>
            <a:off x="2446901" y="5153871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005E33-6D93-534C-BB05-0C1D2AF388A5}"/>
              </a:ext>
            </a:extLst>
          </p:cNvPr>
          <p:cNvSpPr txBox="1"/>
          <p:nvPr/>
        </p:nvSpPr>
        <p:spPr>
          <a:xfrm>
            <a:off x="2557942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B9130-8EB4-2F63-EA05-1F443F452DAF}"/>
              </a:ext>
            </a:extLst>
          </p:cNvPr>
          <p:cNvSpPr txBox="1"/>
          <p:nvPr/>
        </p:nvSpPr>
        <p:spPr>
          <a:xfrm>
            <a:off x="2724669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B5156-FE5C-9F6B-33F2-68178759F881}"/>
              </a:ext>
            </a:extLst>
          </p:cNvPr>
          <p:cNvSpPr txBox="1"/>
          <p:nvPr/>
        </p:nvSpPr>
        <p:spPr>
          <a:xfrm>
            <a:off x="2891396" y="5153871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02C646-A0AC-C53A-02D3-A884A8D59E96}"/>
              </a:ext>
            </a:extLst>
          </p:cNvPr>
          <p:cNvSpPr txBox="1"/>
          <p:nvPr/>
        </p:nvSpPr>
        <p:spPr>
          <a:xfrm>
            <a:off x="3002436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EF063D-B221-AA6D-077E-A60B0167562C}"/>
              </a:ext>
            </a:extLst>
          </p:cNvPr>
          <p:cNvSpPr txBox="1"/>
          <p:nvPr/>
        </p:nvSpPr>
        <p:spPr>
          <a:xfrm>
            <a:off x="3150156" y="5153871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9BEB25-B9D8-CB4A-95BF-9BBFB961534C}"/>
              </a:ext>
            </a:extLst>
          </p:cNvPr>
          <p:cNvSpPr txBox="1"/>
          <p:nvPr/>
        </p:nvSpPr>
        <p:spPr>
          <a:xfrm>
            <a:off x="3279870" y="5153871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E93056-060F-4A8A-F100-09C4EBFCAA05}"/>
              </a:ext>
            </a:extLst>
          </p:cNvPr>
          <p:cNvSpPr txBox="1"/>
          <p:nvPr/>
        </p:nvSpPr>
        <p:spPr>
          <a:xfrm>
            <a:off x="3409584" y="5153871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A222A-EFD2-7478-F286-3530F4AC07B3}"/>
              </a:ext>
            </a:extLst>
          </p:cNvPr>
          <p:cNvSpPr txBox="1"/>
          <p:nvPr/>
        </p:nvSpPr>
        <p:spPr>
          <a:xfrm>
            <a:off x="3492947" y="5153871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5539A4-4662-B290-5FF9-CBD7268A246F}"/>
              </a:ext>
            </a:extLst>
          </p:cNvPr>
          <p:cNvSpPr txBox="1"/>
          <p:nvPr/>
        </p:nvSpPr>
        <p:spPr>
          <a:xfrm>
            <a:off x="3696344" y="5153871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EC073F-CA2B-4747-B032-C087FE9A66D1}"/>
              </a:ext>
            </a:extLst>
          </p:cNvPr>
          <p:cNvSpPr txBox="1"/>
          <p:nvPr/>
        </p:nvSpPr>
        <p:spPr>
          <a:xfrm>
            <a:off x="3787710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2E2C7-0A47-F451-F535-ECC153E1AF43}"/>
              </a:ext>
            </a:extLst>
          </p:cNvPr>
          <p:cNvSpPr txBox="1"/>
          <p:nvPr/>
        </p:nvSpPr>
        <p:spPr>
          <a:xfrm>
            <a:off x="3954437" y="5153871"/>
            <a:ext cx="432970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95F9CF-35FA-0F4C-6121-CEB4E418E98B}"/>
              </a:ext>
            </a:extLst>
          </p:cNvPr>
          <p:cNvSpPr txBox="1"/>
          <p:nvPr/>
        </p:nvSpPr>
        <p:spPr>
          <a:xfrm>
            <a:off x="8735149" y="4402203"/>
            <a:ext cx="432970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17FCCA-DA68-05CD-5EB6-0B3BB69E3065}"/>
              </a:ext>
            </a:extLst>
          </p:cNvPr>
          <p:cNvSpPr txBox="1"/>
          <p:nvPr/>
        </p:nvSpPr>
        <p:spPr>
          <a:xfrm>
            <a:off x="8975903" y="4402203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C136A8-55F3-2A12-F0EB-60D7F2A1F722}"/>
              </a:ext>
            </a:extLst>
          </p:cNvPr>
          <p:cNvSpPr txBox="1"/>
          <p:nvPr/>
        </p:nvSpPr>
        <p:spPr>
          <a:xfrm>
            <a:off x="9142631" y="4402203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A1873F-E00C-6F40-52E1-856E6DB1A9FD}"/>
              </a:ext>
            </a:extLst>
          </p:cNvPr>
          <p:cNvSpPr txBox="1"/>
          <p:nvPr/>
        </p:nvSpPr>
        <p:spPr>
          <a:xfrm>
            <a:off x="9234997" y="4402203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6F490-6A62-D116-DB52-0C4A20A2F7B6}"/>
              </a:ext>
            </a:extLst>
          </p:cNvPr>
          <p:cNvSpPr txBox="1"/>
          <p:nvPr/>
        </p:nvSpPr>
        <p:spPr>
          <a:xfrm>
            <a:off x="9401725" y="4402203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79619-B493-86C8-3810-9AD583A97E23}"/>
              </a:ext>
            </a:extLst>
          </p:cNvPr>
          <p:cNvSpPr txBox="1"/>
          <p:nvPr/>
        </p:nvSpPr>
        <p:spPr>
          <a:xfrm>
            <a:off x="9568452" y="4402203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189AD9-6A11-C44A-4F1E-1F571674CC67}"/>
              </a:ext>
            </a:extLst>
          </p:cNvPr>
          <p:cNvSpPr txBox="1"/>
          <p:nvPr/>
        </p:nvSpPr>
        <p:spPr>
          <a:xfrm>
            <a:off x="2037203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(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A2CF72-3C94-A897-4AFF-E9DF3458BA57}"/>
              </a:ext>
            </a:extLst>
          </p:cNvPr>
          <p:cNvSpPr txBox="1"/>
          <p:nvPr/>
        </p:nvSpPr>
        <p:spPr>
          <a:xfrm>
            <a:off x="2148243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5A3CEB-A9D7-2A23-29B5-318987AF2BE4}"/>
              </a:ext>
            </a:extLst>
          </p:cNvPr>
          <p:cNvSpPr txBox="1"/>
          <p:nvPr/>
        </p:nvSpPr>
        <p:spPr>
          <a:xfrm>
            <a:off x="2240610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6E2E36-0C2E-B6B3-9BD5-9002031D72D6}"/>
              </a:ext>
            </a:extLst>
          </p:cNvPr>
          <p:cNvSpPr txBox="1"/>
          <p:nvPr/>
        </p:nvSpPr>
        <p:spPr>
          <a:xfrm>
            <a:off x="2332977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3228AA-BF48-8361-4F03-7DA6273B41BA}"/>
              </a:ext>
            </a:extLst>
          </p:cNvPr>
          <p:cNvSpPr txBox="1"/>
          <p:nvPr/>
        </p:nvSpPr>
        <p:spPr>
          <a:xfrm>
            <a:off x="2499704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0C5E6-62D9-484D-5E07-5EC7B477A7F2}"/>
              </a:ext>
            </a:extLst>
          </p:cNvPr>
          <p:cNvSpPr txBox="1"/>
          <p:nvPr/>
        </p:nvSpPr>
        <p:spPr>
          <a:xfrm>
            <a:off x="2646424" y="5515898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649660-1FAF-98E3-F7A4-DC5CB077B47A}"/>
              </a:ext>
            </a:extLst>
          </p:cNvPr>
          <p:cNvSpPr txBox="1"/>
          <p:nvPr/>
        </p:nvSpPr>
        <p:spPr>
          <a:xfrm>
            <a:off x="2757464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EBEB86-ADD5-01B8-3447-EC40C8B20EA7}"/>
              </a:ext>
            </a:extLst>
          </p:cNvPr>
          <p:cNvSpPr txBox="1"/>
          <p:nvPr/>
        </p:nvSpPr>
        <p:spPr>
          <a:xfrm>
            <a:off x="2868504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65D463-2B7D-F34C-5342-7C605F28FD6F}"/>
              </a:ext>
            </a:extLst>
          </p:cNvPr>
          <p:cNvSpPr txBox="1"/>
          <p:nvPr/>
        </p:nvSpPr>
        <p:spPr>
          <a:xfrm>
            <a:off x="3016224" y="5515898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A3F52C-7534-650E-BF4D-60E29AC1C946}"/>
              </a:ext>
            </a:extLst>
          </p:cNvPr>
          <p:cNvSpPr txBox="1"/>
          <p:nvPr/>
        </p:nvSpPr>
        <p:spPr>
          <a:xfrm>
            <a:off x="3108591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6D510E-C34C-7E56-3EA1-FDD488C7E556}"/>
              </a:ext>
            </a:extLst>
          </p:cNvPr>
          <p:cNvSpPr txBox="1"/>
          <p:nvPr/>
        </p:nvSpPr>
        <p:spPr>
          <a:xfrm>
            <a:off x="3256311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A67250-ABFE-CEB8-9E33-5905BC9E7D1B}"/>
              </a:ext>
            </a:extLst>
          </p:cNvPr>
          <p:cNvSpPr txBox="1"/>
          <p:nvPr/>
        </p:nvSpPr>
        <p:spPr>
          <a:xfrm>
            <a:off x="3431041" y="5515898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i="1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4828D9-9208-71D1-C12E-FB7180D5CDF7}"/>
              </a:ext>
            </a:extLst>
          </p:cNvPr>
          <p:cNvSpPr txBox="1"/>
          <p:nvPr/>
        </p:nvSpPr>
        <p:spPr>
          <a:xfrm>
            <a:off x="3717476" y="5515898"/>
            <a:ext cx="412129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126EDB-40F5-8C00-D99C-4F105950F9D5}"/>
              </a:ext>
            </a:extLst>
          </p:cNvPr>
          <p:cNvSpPr txBox="1"/>
          <p:nvPr/>
        </p:nvSpPr>
        <p:spPr>
          <a:xfrm>
            <a:off x="3958230" y="5515898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19968A-B51B-0DF4-0E54-3F924825CD37}"/>
              </a:ext>
            </a:extLst>
          </p:cNvPr>
          <p:cNvSpPr txBox="1"/>
          <p:nvPr/>
        </p:nvSpPr>
        <p:spPr>
          <a:xfrm>
            <a:off x="4124958" y="5515898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F614AA-D8F8-4040-6AC0-F9DDE4442B0E}"/>
              </a:ext>
            </a:extLst>
          </p:cNvPr>
          <p:cNvSpPr txBox="1"/>
          <p:nvPr/>
        </p:nvSpPr>
        <p:spPr>
          <a:xfrm>
            <a:off x="4291685" y="5515898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70833A-9C83-B4FC-89BB-36234C841F0E}"/>
              </a:ext>
            </a:extLst>
          </p:cNvPr>
          <p:cNvSpPr txBox="1"/>
          <p:nvPr/>
        </p:nvSpPr>
        <p:spPr>
          <a:xfrm>
            <a:off x="4421398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)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4928E39-C70F-E1F4-ED94-E7C9A82F2102}"/>
              </a:ext>
            </a:extLst>
          </p:cNvPr>
          <p:cNvSpPr/>
          <p:nvPr/>
        </p:nvSpPr>
        <p:spPr>
          <a:xfrm>
            <a:off x="5340278" y="3400700"/>
            <a:ext cx="620251" cy="562702"/>
          </a:xfrm>
          <a:custGeom>
            <a:avLst/>
            <a:gdLst>
              <a:gd name="connsiteX0" fmla="*/ 374263 w 620251"/>
              <a:gd name="connsiteY0" fmla="*/ 377319 h 562702"/>
              <a:gd name="connsiteX1" fmla="*/ 374263 w 620251"/>
              <a:gd name="connsiteY1" fmla="*/ 562719 h 562702"/>
              <a:gd name="connsiteX2" fmla="*/ 620240 w 620251"/>
              <a:gd name="connsiteY2" fmla="*/ 281368 h 562702"/>
              <a:gd name="connsiteX3" fmla="*/ 374263 w 620251"/>
              <a:gd name="connsiteY3" fmla="*/ 17 h 562702"/>
              <a:gd name="connsiteX4" fmla="*/ 374263 w 620251"/>
              <a:gd name="connsiteY4" fmla="*/ 185500 h 562702"/>
              <a:gd name="connsiteX5" fmla="*/ -11 w 620251"/>
              <a:gd name="connsiteY5" fmla="*/ 185500 h 562702"/>
              <a:gd name="connsiteX6" fmla="*/ -11 w 620251"/>
              <a:gd name="connsiteY6" fmla="*/ 377319 h 5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51" h="562702">
                <a:moveTo>
                  <a:pt x="374263" y="377319"/>
                </a:moveTo>
                <a:lnTo>
                  <a:pt x="374263" y="562719"/>
                </a:lnTo>
                <a:lnTo>
                  <a:pt x="620240" y="281368"/>
                </a:lnTo>
                <a:lnTo>
                  <a:pt x="374263" y="17"/>
                </a:lnTo>
                <a:lnTo>
                  <a:pt x="374263" y="185500"/>
                </a:lnTo>
                <a:lnTo>
                  <a:pt x="-11" y="185500"/>
                </a:lnTo>
                <a:lnTo>
                  <a:pt x="-11" y="377319"/>
                </a:lnTo>
                <a:close/>
              </a:path>
            </a:pathLst>
          </a:custGeom>
          <a:solidFill>
            <a:srgbClr val="D5D5D5"/>
          </a:solidFill>
          <a:ln w="1388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2962018-9827-073D-A05A-A59AC0E2CAC5}"/>
              </a:ext>
            </a:extLst>
          </p:cNvPr>
          <p:cNvSpPr/>
          <p:nvPr/>
        </p:nvSpPr>
        <p:spPr>
          <a:xfrm>
            <a:off x="7733084" y="3400700"/>
            <a:ext cx="620223" cy="562702"/>
          </a:xfrm>
          <a:custGeom>
            <a:avLst/>
            <a:gdLst>
              <a:gd name="connsiteX0" fmla="*/ 374180 w 620223"/>
              <a:gd name="connsiteY0" fmla="*/ 377319 h 562702"/>
              <a:gd name="connsiteX1" fmla="*/ 374180 w 620223"/>
              <a:gd name="connsiteY1" fmla="*/ 562719 h 562702"/>
              <a:gd name="connsiteX2" fmla="*/ 620241 w 620223"/>
              <a:gd name="connsiteY2" fmla="*/ 281368 h 562702"/>
              <a:gd name="connsiteX3" fmla="*/ 374180 w 620223"/>
              <a:gd name="connsiteY3" fmla="*/ 17 h 562702"/>
              <a:gd name="connsiteX4" fmla="*/ 374180 w 620223"/>
              <a:gd name="connsiteY4" fmla="*/ 185500 h 562702"/>
              <a:gd name="connsiteX5" fmla="*/ 18 w 620223"/>
              <a:gd name="connsiteY5" fmla="*/ 185500 h 562702"/>
              <a:gd name="connsiteX6" fmla="*/ 18 w 620223"/>
              <a:gd name="connsiteY6" fmla="*/ 377319 h 5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23" h="562702">
                <a:moveTo>
                  <a:pt x="374180" y="377319"/>
                </a:moveTo>
                <a:lnTo>
                  <a:pt x="374180" y="562719"/>
                </a:lnTo>
                <a:lnTo>
                  <a:pt x="620241" y="281368"/>
                </a:lnTo>
                <a:lnTo>
                  <a:pt x="374180" y="17"/>
                </a:lnTo>
                <a:lnTo>
                  <a:pt x="374180" y="185500"/>
                </a:lnTo>
                <a:lnTo>
                  <a:pt x="18" y="185500"/>
                </a:lnTo>
                <a:lnTo>
                  <a:pt x="18" y="377319"/>
                </a:lnTo>
                <a:close/>
              </a:path>
            </a:pathLst>
          </a:custGeom>
          <a:solidFill>
            <a:srgbClr val="D5D5D5"/>
          </a:solidFill>
          <a:ln w="1388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8E90F69-7C14-9F36-04A1-435CDDDE8E46}"/>
              </a:ext>
            </a:extLst>
          </p:cNvPr>
          <p:cNvSpPr/>
          <p:nvPr/>
        </p:nvSpPr>
        <p:spPr>
          <a:xfrm>
            <a:off x="4452072" y="2313143"/>
            <a:ext cx="836125" cy="2778841"/>
          </a:xfrm>
          <a:custGeom>
            <a:avLst/>
            <a:gdLst>
              <a:gd name="connsiteX0" fmla="*/ 713691 w 836125"/>
              <a:gd name="connsiteY0" fmla="*/ 406981 h 2778841"/>
              <a:gd name="connsiteX1" fmla="*/ 713691 w 836125"/>
              <a:gd name="connsiteY1" fmla="*/ 2371866 h 2778841"/>
              <a:gd name="connsiteX2" fmla="*/ 122435 w 836125"/>
              <a:gd name="connsiteY2" fmla="*/ 2371866 h 2778841"/>
              <a:gd name="connsiteX3" fmla="*/ 122435 w 836125"/>
              <a:gd name="connsiteY3" fmla="*/ 406981 h 2778841"/>
              <a:gd name="connsiteX4" fmla="*/ 713691 w 836125"/>
              <a:gd name="connsiteY4" fmla="*/ 406981 h 277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5" h="2778841">
                <a:moveTo>
                  <a:pt x="713691" y="406981"/>
                </a:moveTo>
                <a:cubicBezTo>
                  <a:pt x="876938" y="949595"/>
                  <a:pt x="876938" y="1829247"/>
                  <a:pt x="713691" y="2371866"/>
                </a:cubicBezTo>
                <a:cubicBezTo>
                  <a:pt x="550319" y="2914500"/>
                  <a:pt x="285702" y="2914500"/>
                  <a:pt x="122435" y="2371866"/>
                </a:cubicBezTo>
                <a:cubicBezTo>
                  <a:pt x="-40812" y="1829247"/>
                  <a:pt x="-40812" y="949595"/>
                  <a:pt x="122435" y="406981"/>
                </a:cubicBezTo>
                <a:cubicBezTo>
                  <a:pt x="285702" y="-135660"/>
                  <a:pt x="550319" y="-135660"/>
                  <a:pt x="713691" y="406981"/>
                </a:cubicBezTo>
                <a:close/>
              </a:path>
            </a:pathLst>
          </a:custGeom>
          <a:solidFill>
            <a:srgbClr val="FFFFFF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7D040CE-30DE-DBE7-BDB6-5B2250E7019F}"/>
              </a:ext>
            </a:extLst>
          </p:cNvPr>
          <p:cNvSpPr/>
          <p:nvPr/>
        </p:nvSpPr>
        <p:spPr>
          <a:xfrm>
            <a:off x="4460204" y="2931784"/>
            <a:ext cx="817890" cy="2157246"/>
          </a:xfrm>
          <a:custGeom>
            <a:avLst/>
            <a:gdLst>
              <a:gd name="connsiteX0" fmla="*/ 11078 w 817890"/>
              <a:gd name="connsiteY0" fmla="*/ 437436 h 2157246"/>
              <a:gd name="connsiteX1" fmla="*/ 95 w 817890"/>
              <a:gd name="connsiteY1" fmla="*/ 769139 h 2157246"/>
              <a:gd name="connsiteX2" fmla="*/ 6847 w 817890"/>
              <a:gd name="connsiteY2" fmla="*/ 1092840 h 2157246"/>
              <a:gd name="connsiteX3" fmla="*/ 40276 w 817890"/>
              <a:gd name="connsiteY3" fmla="*/ 1342374 h 2157246"/>
              <a:gd name="connsiteX4" fmla="*/ 83583 w 817890"/>
              <a:gd name="connsiteY4" fmla="*/ 1593542 h 2157246"/>
              <a:gd name="connsiteX5" fmla="*/ 130141 w 817890"/>
              <a:gd name="connsiteY5" fmla="*/ 1783194 h 2157246"/>
              <a:gd name="connsiteX6" fmla="*/ 209170 w 817890"/>
              <a:gd name="connsiteY6" fmla="*/ 1975639 h 2157246"/>
              <a:gd name="connsiteX7" fmla="*/ 332277 w 817890"/>
              <a:gd name="connsiteY7" fmla="*/ 2125881 h 2157246"/>
              <a:gd name="connsiteX8" fmla="*/ 428646 w 817890"/>
              <a:gd name="connsiteY8" fmla="*/ 2157246 h 2157246"/>
              <a:gd name="connsiteX9" fmla="*/ 524826 w 817890"/>
              <a:gd name="connsiteY9" fmla="*/ 2089055 h 2157246"/>
              <a:gd name="connsiteX10" fmla="*/ 589621 w 817890"/>
              <a:gd name="connsiteY10" fmla="*/ 1998105 h 2157246"/>
              <a:gd name="connsiteX11" fmla="*/ 675714 w 817890"/>
              <a:gd name="connsiteY11" fmla="*/ 1808787 h 2157246"/>
              <a:gd name="connsiteX12" fmla="*/ 745281 w 817890"/>
              <a:gd name="connsiteY12" fmla="*/ 1550360 h 2157246"/>
              <a:gd name="connsiteX13" fmla="*/ 789464 w 817890"/>
              <a:gd name="connsiteY13" fmla="*/ 1296357 h 2157246"/>
              <a:gd name="connsiteX14" fmla="*/ 810534 w 817890"/>
              <a:gd name="connsiteY14" fmla="*/ 1000473 h 2157246"/>
              <a:gd name="connsiteX15" fmla="*/ 817891 w 817890"/>
              <a:gd name="connsiteY15" fmla="*/ 707060 h 2157246"/>
              <a:gd name="connsiteX16" fmla="*/ 795008 w 817890"/>
              <a:gd name="connsiteY16" fmla="*/ 348210 h 2157246"/>
              <a:gd name="connsiteX17" fmla="*/ 751263 w 817890"/>
              <a:gd name="connsiteY17" fmla="*/ 0 h 215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890" h="2157246">
                <a:moveTo>
                  <a:pt x="11078" y="437436"/>
                </a:moveTo>
                <a:cubicBezTo>
                  <a:pt x="5659" y="545752"/>
                  <a:pt x="-864" y="660710"/>
                  <a:pt x="95" y="769139"/>
                </a:cubicBezTo>
                <a:cubicBezTo>
                  <a:pt x="1095" y="878679"/>
                  <a:pt x="-531" y="983523"/>
                  <a:pt x="6847" y="1092840"/>
                </a:cubicBezTo>
                <a:cubicBezTo>
                  <a:pt x="9890" y="1174786"/>
                  <a:pt x="29001" y="1261094"/>
                  <a:pt x="40276" y="1342374"/>
                </a:cubicBezTo>
                <a:cubicBezTo>
                  <a:pt x="51780" y="1425433"/>
                  <a:pt x="63513" y="1512263"/>
                  <a:pt x="83583" y="1593542"/>
                </a:cubicBezTo>
                <a:cubicBezTo>
                  <a:pt x="97922" y="1658691"/>
                  <a:pt x="110176" y="1719588"/>
                  <a:pt x="130141" y="1783194"/>
                </a:cubicBezTo>
                <a:cubicBezTo>
                  <a:pt x="150566" y="1848759"/>
                  <a:pt x="182994" y="1912241"/>
                  <a:pt x="209170" y="1975639"/>
                </a:cubicBezTo>
                <a:cubicBezTo>
                  <a:pt x="237827" y="2032743"/>
                  <a:pt x="278425" y="2091452"/>
                  <a:pt x="332277" y="2125881"/>
                </a:cubicBezTo>
                <a:cubicBezTo>
                  <a:pt x="361267" y="2144325"/>
                  <a:pt x="395655" y="2147910"/>
                  <a:pt x="428646" y="2157246"/>
                </a:cubicBezTo>
                <a:cubicBezTo>
                  <a:pt x="464909" y="2140970"/>
                  <a:pt x="497587" y="2117857"/>
                  <a:pt x="524826" y="2089055"/>
                </a:cubicBezTo>
                <a:cubicBezTo>
                  <a:pt x="550544" y="2061941"/>
                  <a:pt x="570947" y="2030450"/>
                  <a:pt x="589621" y="1998105"/>
                </a:cubicBezTo>
                <a:cubicBezTo>
                  <a:pt x="624237" y="1937875"/>
                  <a:pt x="653123" y="1874477"/>
                  <a:pt x="675714" y="1808787"/>
                </a:cubicBezTo>
                <a:cubicBezTo>
                  <a:pt x="702849" y="1723818"/>
                  <a:pt x="726066" y="1637516"/>
                  <a:pt x="745281" y="1550360"/>
                </a:cubicBezTo>
                <a:cubicBezTo>
                  <a:pt x="763851" y="1466454"/>
                  <a:pt x="778502" y="1381667"/>
                  <a:pt x="789464" y="1296357"/>
                </a:cubicBezTo>
                <a:cubicBezTo>
                  <a:pt x="798801" y="1197905"/>
                  <a:pt x="805761" y="1099232"/>
                  <a:pt x="810534" y="1000473"/>
                </a:cubicBezTo>
                <a:cubicBezTo>
                  <a:pt x="815182" y="902771"/>
                  <a:pt x="817683" y="804875"/>
                  <a:pt x="817891" y="707060"/>
                </a:cubicBezTo>
                <a:cubicBezTo>
                  <a:pt x="814015" y="587240"/>
                  <a:pt x="806387" y="467613"/>
                  <a:pt x="795008" y="348210"/>
                </a:cubicBezTo>
                <a:cubicBezTo>
                  <a:pt x="783941" y="231751"/>
                  <a:pt x="769373" y="115596"/>
                  <a:pt x="751263" y="0"/>
                </a:cubicBezTo>
                <a:close/>
              </a:path>
            </a:pathLst>
          </a:custGeom>
          <a:solidFill>
            <a:srgbClr val="5E3C99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90A5B7B-D0F5-3AB6-C90D-C62239F9CF94}"/>
              </a:ext>
            </a:extLst>
          </p:cNvPr>
          <p:cNvSpPr/>
          <p:nvPr/>
        </p:nvSpPr>
        <p:spPr>
          <a:xfrm>
            <a:off x="4452062" y="2313142"/>
            <a:ext cx="836120" cy="2778833"/>
          </a:xfrm>
          <a:custGeom>
            <a:avLst/>
            <a:gdLst>
              <a:gd name="connsiteX0" fmla="*/ 713661 w 836120"/>
              <a:gd name="connsiteY0" fmla="*/ 406997 h 2778833"/>
              <a:gd name="connsiteX1" fmla="*/ 713661 w 836120"/>
              <a:gd name="connsiteY1" fmla="*/ 2371871 h 2778833"/>
              <a:gd name="connsiteX2" fmla="*/ 122420 w 836120"/>
              <a:gd name="connsiteY2" fmla="*/ 2371871 h 2778833"/>
              <a:gd name="connsiteX3" fmla="*/ 122420 w 836120"/>
              <a:gd name="connsiteY3" fmla="*/ 406997 h 2778833"/>
              <a:gd name="connsiteX4" fmla="*/ 713661 w 836120"/>
              <a:gd name="connsiteY4" fmla="*/ 406997 h 27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0" h="2778833">
                <a:moveTo>
                  <a:pt x="713661" y="406997"/>
                </a:moveTo>
                <a:cubicBezTo>
                  <a:pt x="876914" y="949609"/>
                  <a:pt x="876914" y="1829259"/>
                  <a:pt x="713661" y="2371871"/>
                </a:cubicBezTo>
                <a:cubicBezTo>
                  <a:pt x="550296" y="2914510"/>
                  <a:pt x="285673" y="2914510"/>
                  <a:pt x="122420" y="2371871"/>
                </a:cubicBezTo>
                <a:cubicBezTo>
                  <a:pt x="-40834" y="1829259"/>
                  <a:pt x="-40834" y="949609"/>
                  <a:pt x="122420" y="406997"/>
                </a:cubicBezTo>
                <a:cubicBezTo>
                  <a:pt x="285673" y="-135643"/>
                  <a:pt x="550296" y="-135643"/>
                  <a:pt x="713661" y="406997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3B07FF4-2011-DA15-E58C-B1BF67E41A9C}"/>
              </a:ext>
            </a:extLst>
          </p:cNvPr>
          <p:cNvSpPr/>
          <p:nvPr/>
        </p:nvSpPr>
        <p:spPr>
          <a:xfrm rot="19773998">
            <a:off x="4403804" y="3147780"/>
            <a:ext cx="865553" cy="7380"/>
          </a:xfrm>
          <a:custGeom>
            <a:avLst/>
            <a:gdLst>
              <a:gd name="connsiteX0" fmla="*/ 37 w 865553"/>
              <a:gd name="connsiteY0" fmla="*/ 7323 h 7380"/>
              <a:gd name="connsiteX1" fmla="*/ 865590 w 865553"/>
              <a:gd name="connsiteY1" fmla="*/ -57 h 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553" h="7380">
                <a:moveTo>
                  <a:pt x="37" y="7323"/>
                </a:moveTo>
                <a:lnTo>
                  <a:pt x="865590" y="-57"/>
                </a:lnTo>
              </a:path>
            </a:pathLst>
          </a:custGeom>
          <a:noFill/>
          <a:ln w="2082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D61E42-551C-DC11-10CE-2A2E44F57833}"/>
              </a:ext>
            </a:extLst>
          </p:cNvPr>
          <p:cNvSpPr txBox="1"/>
          <p:nvPr/>
        </p:nvSpPr>
        <p:spPr>
          <a:xfrm>
            <a:off x="6168031" y="3249892"/>
            <a:ext cx="432970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7C75DA-92EC-E097-93FB-E4AA068ABE5D}"/>
              </a:ext>
            </a:extLst>
          </p:cNvPr>
          <p:cNvSpPr txBox="1"/>
          <p:nvPr/>
        </p:nvSpPr>
        <p:spPr>
          <a:xfrm>
            <a:off x="6408785" y="3249892"/>
            <a:ext cx="328766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7E25CA-C023-E955-C9A4-1BB42D44D3D4}"/>
              </a:ext>
            </a:extLst>
          </p:cNvPr>
          <p:cNvSpPr txBox="1"/>
          <p:nvPr/>
        </p:nvSpPr>
        <p:spPr>
          <a:xfrm>
            <a:off x="6556506" y="3249892"/>
            <a:ext cx="266243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DEE3E1-B6B9-0D4A-42B4-97D0D2A947CD}"/>
              </a:ext>
            </a:extLst>
          </p:cNvPr>
          <p:cNvSpPr txBox="1"/>
          <p:nvPr/>
        </p:nvSpPr>
        <p:spPr>
          <a:xfrm>
            <a:off x="6648872" y="3249892"/>
            <a:ext cx="412129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4E37F1-9217-AD14-2EE5-6DC25FF2639C}"/>
              </a:ext>
            </a:extLst>
          </p:cNvPr>
          <p:cNvSpPr txBox="1"/>
          <p:nvPr/>
        </p:nvSpPr>
        <p:spPr>
          <a:xfrm>
            <a:off x="6889626" y="3249892"/>
            <a:ext cx="349606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7F8AF9-49A9-C371-2804-E9920B5178C5}"/>
              </a:ext>
            </a:extLst>
          </p:cNvPr>
          <p:cNvSpPr txBox="1"/>
          <p:nvPr/>
        </p:nvSpPr>
        <p:spPr>
          <a:xfrm>
            <a:off x="7056353" y="3249892"/>
            <a:ext cx="287084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AABA93-9551-5B70-DC4B-EDEE87CD9457}"/>
              </a:ext>
            </a:extLst>
          </p:cNvPr>
          <p:cNvSpPr txBox="1"/>
          <p:nvPr/>
        </p:nvSpPr>
        <p:spPr>
          <a:xfrm>
            <a:off x="7167394" y="3249892"/>
            <a:ext cx="432970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53FDE9-75FC-48AE-1A4B-D2C335017475}"/>
              </a:ext>
            </a:extLst>
          </p:cNvPr>
          <p:cNvSpPr txBox="1"/>
          <p:nvPr/>
        </p:nvSpPr>
        <p:spPr>
          <a:xfrm>
            <a:off x="6168031" y="3667662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FAE2D9-A476-A285-F8DE-052207EA8CEA}"/>
              </a:ext>
            </a:extLst>
          </p:cNvPr>
          <p:cNvSpPr txBox="1"/>
          <p:nvPr/>
        </p:nvSpPr>
        <p:spPr>
          <a:xfrm>
            <a:off x="6353432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C1A162-3D1E-AC9E-DA40-2AFDDED6428B}"/>
              </a:ext>
            </a:extLst>
          </p:cNvPr>
          <p:cNvSpPr txBox="1"/>
          <p:nvPr/>
        </p:nvSpPr>
        <p:spPr>
          <a:xfrm>
            <a:off x="6520159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0E57C4-13CB-6456-54DA-23198BD799EA}"/>
              </a:ext>
            </a:extLst>
          </p:cNvPr>
          <p:cNvSpPr txBox="1"/>
          <p:nvPr/>
        </p:nvSpPr>
        <p:spPr>
          <a:xfrm>
            <a:off x="6686886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F3345B-6AF4-8F7D-A6D9-B184410B84F1}"/>
              </a:ext>
            </a:extLst>
          </p:cNvPr>
          <p:cNvSpPr txBox="1"/>
          <p:nvPr/>
        </p:nvSpPr>
        <p:spPr>
          <a:xfrm>
            <a:off x="6834607" y="3667662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F0E5CC-52A8-CA7C-BF02-195860071F55}"/>
              </a:ext>
            </a:extLst>
          </p:cNvPr>
          <p:cNvSpPr txBox="1"/>
          <p:nvPr/>
        </p:nvSpPr>
        <p:spPr>
          <a:xfrm>
            <a:off x="6926973" y="3667662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FA3C342-9483-82FF-271B-7EA88D5CFA42}"/>
              </a:ext>
            </a:extLst>
          </p:cNvPr>
          <p:cNvSpPr txBox="1"/>
          <p:nvPr/>
        </p:nvSpPr>
        <p:spPr>
          <a:xfrm>
            <a:off x="7018339" y="366766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AC6E1E-343D-268C-9756-708577C76DE9}"/>
              </a:ext>
            </a:extLst>
          </p:cNvPr>
          <p:cNvSpPr txBox="1"/>
          <p:nvPr/>
        </p:nvSpPr>
        <p:spPr>
          <a:xfrm>
            <a:off x="7185066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C0CD9A-409E-F1B1-C58C-EE77D466EAAF}"/>
              </a:ext>
            </a:extLst>
          </p:cNvPr>
          <p:cNvSpPr txBox="1"/>
          <p:nvPr/>
        </p:nvSpPr>
        <p:spPr>
          <a:xfrm>
            <a:off x="2671068" y="3961452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30150D-981B-7A9F-1188-C21AED2BE202}"/>
              </a:ext>
            </a:extLst>
          </p:cNvPr>
          <p:cNvSpPr txBox="1"/>
          <p:nvPr/>
        </p:nvSpPr>
        <p:spPr>
          <a:xfrm>
            <a:off x="2800834" y="4132347"/>
            <a:ext cx="245402" cy="320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41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14842B-4FF2-F1AF-802A-3355EF1BE3F3}"/>
              </a:ext>
            </a:extLst>
          </p:cNvPr>
          <p:cNvSpPr txBox="1"/>
          <p:nvPr/>
        </p:nvSpPr>
        <p:spPr>
          <a:xfrm>
            <a:off x="2956376" y="3961452"/>
            <a:ext cx="412129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E807BD-8EB3-61F5-2549-69552101FC6E}"/>
              </a:ext>
            </a:extLst>
          </p:cNvPr>
          <p:cNvSpPr txBox="1"/>
          <p:nvPr/>
        </p:nvSpPr>
        <p:spPr>
          <a:xfrm>
            <a:off x="3197130" y="396145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2EB527-D755-BDBC-C632-E00A0342A17E}"/>
              </a:ext>
            </a:extLst>
          </p:cNvPr>
          <p:cNvSpPr txBox="1"/>
          <p:nvPr/>
        </p:nvSpPr>
        <p:spPr>
          <a:xfrm>
            <a:off x="3363857" y="396145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C87FAE-8E32-46F5-186C-41AF5B38AFBD}"/>
              </a:ext>
            </a:extLst>
          </p:cNvPr>
          <p:cNvSpPr txBox="1"/>
          <p:nvPr/>
        </p:nvSpPr>
        <p:spPr>
          <a:xfrm>
            <a:off x="3530584" y="3961452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9B8D623-F7D4-6328-190E-9ADE05A47015}"/>
              </a:ext>
            </a:extLst>
          </p:cNvPr>
          <p:cNvSpPr/>
          <p:nvPr/>
        </p:nvSpPr>
        <p:spPr>
          <a:xfrm>
            <a:off x="1713778" y="3380165"/>
            <a:ext cx="2750990" cy="20840"/>
          </a:xfrm>
          <a:custGeom>
            <a:avLst/>
            <a:gdLst>
              <a:gd name="connsiteX0" fmla="*/ -42 w 2750990"/>
              <a:gd name="connsiteY0" fmla="*/ 13 h 20840"/>
              <a:gd name="connsiteX1" fmla="*/ 2750949 w 2750990"/>
              <a:gd name="connsiteY1" fmla="*/ 13 h 2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0990" h="20840">
                <a:moveTo>
                  <a:pt x="-42" y="13"/>
                </a:moveTo>
                <a:lnTo>
                  <a:pt x="2750949" y="13"/>
                </a:lnTo>
              </a:path>
            </a:pathLst>
          </a:custGeom>
          <a:noFill/>
          <a:ln w="2082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74F55E4-C217-E761-AD2B-B709F3F44B1A}"/>
              </a:ext>
            </a:extLst>
          </p:cNvPr>
          <p:cNvSpPr/>
          <p:nvPr/>
        </p:nvSpPr>
        <p:spPr>
          <a:xfrm>
            <a:off x="9784895" y="3020950"/>
            <a:ext cx="392139" cy="1363427"/>
          </a:xfrm>
          <a:custGeom>
            <a:avLst/>
            <a:gdLst>
              <a:gd name="connsiteX0" fmla="*/ 185901 w 392139"/>
              <a:gd name="connsiteY0" fmla="*/ 1362450 h 1363427"/>
              <a:gd name="connsiteX1" fmla="*/ 144594 w 392139"/>
              <a:gd name="connsiteY1" fmla="*/ 1338100 h 1363427"/>
              <a:gd name="connsiteX2" fmla="*/ 7774 w 392139"/>
              <a:gd name="connsiteY2" fmla="*/ 866108 h 1363427"/>
              <a:gd name="connsiteX3" fmla="*/ 0 w 392139"/>
              <a:gd name="connsiteY3" fmla="*/ 681553 h 1363427"/>
              <a:gd name="connsiteX4" fmla="*/ 27323 w 392139"/>
              <a:gd name="connsiteY4" fmla="*/ 341349 h 1363427"/>
              <a:gd name="connsiteX5" fmla="*/ 196947 w 392139"/>
              <a:gd name="connsiteY5" fmla="*/ 0 h 1363427"/>
              <a:gd name="connsiteX6" fmla="*/ 341332 w 392139"/>
              <a:gd name="connsiteY6" fmla="*/ 228604 h 1363427"/>
              <a:gd name="connsiteX7" fmla="*/ 366425 w 392139"/>
              <a:gd name="connsiteY7" fmla="*/ 1016420 h 1363427"/>
              <a:gd name="connsiteX8" fmla="*/ 225186 w 392139"/>
              <a:gd name="connsiteY8" fmla="*/ 1354908 h 1363427"/>
              <a:gd name="connsiteX9" fmla="*/ 185901 w 392139"/>
              <a:gd name="connsiteY9" fmla="*/ 1362450 h 136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39" h="1363427">
                <a:moveTo>
                  <a:pt x="185901" y="1362450"/>
                </a:moveTo>
                <a:cubicBezTo>
                  <a:pt x="173605" y="1359641"/>
                  <a:pt x="157099" y="1350783"/>
                  <a:pt x="144594" y="1338100"/>
                </a:cubicBezTo>
                <a:cubicBezTo>
                  <a:pt x="78987" y="1271580"/>
                  <a:pt x="26384" y="1090078"/>
                  <a:pt x="7774" y="866108"/>
                </a:cubicBezTo>
                <a:cubicBezTo>
                  <a:pt x="2480" y="802295"/>
                  <a:pt x="0" y="756437"/>
                  <a:pt x="0" y="681553"/>
                </a:cubicBezTo>
                <a:cubicBezTo>
                  <a:pt x="0" y="553601"/>
                  <a:pt x="8816" y="450686"/>
                  <a:pt x="27323" y="341349"/>
                </a:cubicBezTo>
                <a:cubicBezTo>
                  <a:pt x="62127" y="136016"/>
                  <a:pt x="130381" y="-115"/>
                  <a:pt x="196947" y="0"/>
                </a:cubicBezTo>
                <a:cubicBezTo>
                  <a:pt x="249236" y="90"/>
                  <a:pt x="303923" y="86308"/>
                  <a:pt x="341332" y="228604"/>
                </a:cubicBezTo>
                <a:cubicBezTo>
                  <a:pt x="398290" y="445247"/>
                  <a:pt x="408377" y="763047"/>
                  <a:pt x="366425" y="1016420"/>
                </a:cubicBezTo>
                <a:cubicBezTo>
                  <a:pt x="336955" y="1194285"/>
                  <a:pt x="283394" y="1322129"/>
                  <a:pt x="225186" y="1354908"/>
                </a:cubicBezTo>
                <a:cubicBezTo>
                  <a:pt x="212640" y="1361977"/>
                  <a:pt x="197988" y="1365201"/>
                  <a:pt x="185901" y="1362450"/>
                </a:cubicBezTo>
                <a:close/>
              </a:path>
            </a:pathLst>
          </a:custGeom>
          <a:solidFill>
            <a:srgbClr val="FFFFFF"/>
          </a:solidFill>
          <a:ln w="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0A39CF7F-0169-652A-04B9-7530A624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0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D2E209D8-C679-C248-4608-5D28866A7E99}"/>
              </a:ext>
            </a:extLst>
          </p:cNvPr>
          <p:cNvGrpSpPr/>
          <p:nvPr/>
        </p:nvGrpSpPr>
        <p:grpSpPr>
          <a:xfrm>
            <a:off x="8613986" y="3007793"/>
            <a:ext cx="1375289" cy="1389527"/>
            <a:chOff x="8613986" y="3007793"/>
            <a:chExt cx="1375289" cy="13895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F8DCCB-D2BF-C396-43C6-63B2CDDC1A57}"/>
                </a:ext>
              </a:extLst>
            </p:cNvPr>
            <p:cNvSpPr/>
            <p:nvPr/>
          </p:nvSpPr>
          <p:spPr>
            <a:xfrm>
              <a:off x="8613986" y="3007793"/>
              <a:ext cx="1375289" cy="1389527"/>
            </a:xfrm>
            <a:custGeom>
              <a:avLst/>
              <a:gdLst>
                <a:gd name="connsiteX0" fmla="*/ 33 w 1375289"/>
                <a:gd name="connsiteY0" fmla="*/ 17 h 1389527"/>
                <a:gd name="connsiteX1" fmla="*/ 1375323 w 1375289"/>
                <a:gd name="connsiteY1" fmla="*/ 17 h 1389527"/>
                <a:gd name="connsiteX2" fmla="*/ 1375323 w 1375289"/>
                <a:gd name="connsiteY2" fmla="*/ 1389545 h 1389527"/>
                <a:gd name="connsiteX3" fmla="*/ 33 w 1375289"/>
                <a:gd name="connsiteY3" fmla="*/ 1389545 h 13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289" h="1389527">
                  <a:moveTo>
                    <a:pt x="33" y="17"/>
                  </a:moveTo>
                  <a:lnTo>
                    <a:pt x="1375323" y="17"/>
                  </a:lnTo>
                  <a:lnTo>
                    <a:pt x="1375323" y="1389545"/>
                  </a:lnTo>
                  <a:lnTo>
                    <a:pt x="33" y="1389545"/>
                  </a:lnTo>
                  <a:close/>
                </a:path>
              </a:pathLst>
            </a:custGeom>
            <a:solidFill>
              <a:srgbClr val="FFFFFF"/>
            </a:solidFill>
            <a:ln w="27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0D6555C-67BE-E8F6-EBE9-132D324A55AE}"/>
                </a:ext>
              </a:extLst>
            </p:cNvPr>
            <p:cNvSpPr/>
            <p:nvPr/>
          </p:nvSpPr>
          <p:spPr>
            <a:xfrm>
              <a:off x="8613986" y="3007793"/>
              <a:ext cx="1375289" cy="1389527"/>
            </a:xfrm>
            <a:custGeom>
              <a:avLst/>
              <a:gdLst>
                <a:gd name="connsiteX0" fmla="*/ 12933 w 1375289"/>
                <a:gd name="connsiteY0" fmla="*/ 17 h 1389527"/>
                <a:gd name="connsiteX1" fmla="*/ 1350182 w 1375289"/>
                <a:gd name="connsiteY1" fmla="*/ 17 h 1389527"/>
                <a:gd name="connsiteX2" fmla="*/ 1375323 w 1375289"/>
                <a:gd name="connsiteY2" fmla="*/ 1389545 h 1389527"/>
                <a:gd name="connsiteX3" fmla="*/ 33 w 1375289"/>
                <a:gd name="connsiteY3" fmla="*/ 1389545 h 138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289" h="1389527">
                  <a:moveTo>
                    <a:pt x="12933" y="17"/>
                  </a:moveTo>
                  <a:lnTo>
                    <a:pt x="1350182" y="17"/>
                  </a:lnTo>
                  <a:lnTo>
                    <a:pt x="1375323" y="1389545"/>
                  </a:lnTo>
                  <a:lnTo>
                    <a:pt x="33" y="1389545"/>
                  </a:lnTo>
                  <a:close/>
                </a:path>
              </a:pathLst>
            </a:custGeom>
            <a:noFill/>
            <a:ln w="276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DA7EED-81D0-6F6F-CD73-968075292AB9}"/>
              </a:ext>
            </a:extLst>
          </p:cNvPr>
          <p:cNvSpPr/>
          <p:nvPr/>
        </p:nvSpPr>
        <p:spPr>
          <a:xfrm>
            <a:off x="8409825" y="3021514"/>
            <a:ext cx="244737" cy="1361263"/>
          </a:xfrm>
          <a:custGeom>
            <a:avLst/>
            <a:gdLst>
              <a:gd name="connsiteX0" fmla="*/ 101213 w 244737"/>
              <a:gd name="connsiteY0" fmla="*/ 1276934 h 1361263"/>
              <a:gd name="connsiteX1" fmla="*/ 14056 w 244737"/>
              <a:gd name="connsiteY1" fmla="*/ 927115 h 1361263"/>
              <a:gd name="connsiteX2" fmla="*/ 56384 w 244737"/>
              <a:gd name="connsiteY2" fmla="*/ 206143 h 1361263"/>
              <a:gd name="connsiteX3" fmla="*/ 122137 w 244737"/>
              <a:gd name="connsiteY3" fmla="*/ 53307 h 1361263"/>
              <a:gd name="connsiteX4" fmla="*/ 179262 w 244737"/>
              <a:gd name="connsiteY4" fmla="*/ 2647 h 1361263"/>
              <a:gd name="connsiteX5" fmla="*/ 190058 w 244737"/>
              <a:gd name="connsiteY5" fmla="*/ 0 h 1361263"/>
              <a:gd name="connsiteX6" fmla="*/ 242993 w 244737"/>
              <a:gd name="connsiteY6" fmla="*/ 55608 h 1361263"/>
              <a:gd name="connsiteX7" fmla="*/ 243765 w 244737"/>
              <a:gd name="connsiteY7" fmla="*/ 717881 h 1361263"/>
              <a:gd name="connsiteX8" fmla="*/ 215463 w 244737"/>
              <a:gd name="connsiteY8" fmla="*/ 1357038 h 1361263"/>
              <a:gd name="connsiteX9" fmla="*/ 158546 w 244737"/>
              <a:gd name="connsiteY9" fmla="*/ 1359178 h 1361263"/>
              <a:gd name="connsiteX10" fmla="*/ 101213 w 244737"/>
              <a:gd name="connsiteY10" fmla="*/ 1276934 h 136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737" h="1361263">
                <a:moveTo>
                  <a:pt x="101213" y="1276934"/>
                </a:moveTo>
                <a:cubicBezTo>
                  <a:pt x="59573" y="1200243"/>
                  <a:pt x="31584" y="1077757"/>
                  <a:pt x="14056" y="927115"/>
                </a:cubicBezTo>
                <a:cubicBezTo>
                  <a:pt x="-15475" y="673346"/>
                  <a:pt x="2885" y="392774"/>
                  <a:pt x="56384" y="206143"/>
                </a:cubicBezTo>
                <a:cubicBezTo>
                  <a:pt x="74432" y="143196"/>
                  <a:pt x="97024" y="91006"/>
                  <a:pt x="122137" y="53307"/>
                </a:cubicBezTo>
                <a:cubicBezTo>
                  <a:pt x="140143" y="26285"/>
                  <a:pt x="161172" y="7000"/>
                  <a:pt x="179262" y="2647"/>
                </a:cubicBezTo>
                <a:lnTo>
                  <a:pt x="190058" y="0"/>
                </a:lnTo>
                <a:lnTo>
                  <a:pt x="242993" y="55608"/>
                </a:lnTo>
                <a:cubicBezTo>
                  <a:pt x="242327" y="84187"/>
                  <a:pt x="246578" y="382209"/>
                  <a:pt x="243765" y="717881"/>
                </a:cubicBezTo>
                <a:cubicBezTo>
                  <a:pt x="240930" y="1053551"/>
                  <a:pt x="216046" y="1349006"/>
                  <a:pt x="215463" y="1357038"/>
                </a:cubicBezTo>
                <a:cubicBezTo>
                  <a:pt x="214879" y="1365074"/>
                  <a:pt x="159296" y="1359178"/>
                  <a:pt x="158546" y="1359178"/>
                </a:cubicBezTo>
                <a:cubicBezTo>
                  <a:pt x="157796" y="1359178"/>
                  <a:pt x="118052" y="1307980"/>
                  <a:pt x="101213" y="1276934"/>
                </a:cubicBezTo>
                <a:close/>
              </a:path>
            </a:pathLst>
          </a:custGeom>
          <a:solidFill>
            <a:srgbClr val="5E3C99"/>
          </a:solidFill>
          <a:ln w="11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38617B-ECE4-7FAE-6FEF-7BA19BD04D37}"/>
              </a:ext>
            </a:extLst>
          </p:cNvPr>
          <p:cNvSpPr/>
          <p:nvPr/>
        </p:nvSpPr>
        <p:spPr>
          <a:xfrm>
            <a:off x="8396503" y="3007872"/>
            <a:ext cx="418018" cy="1389375"/>
          </a:xfrm>
          <a:custGeom>
            <a:avLst/>
            <a:gdLst>
              <a:gd name="connsiteX0" fmla="*/ 356833 w 418018"/>
              <a:gd name="connsiteY0" fmla="*/ 203528 h 1389375"/>
              <a:gd name="connsiteX1" fmla="*/ 356833 w 418018"/>
              <a:gd name="connsiteY1" fmla="*/ 1185881 h 1389375"/>
              <a:gd name="connsiteX2" fmla="*/ 61255 w 418018"/>
              <a:gd name="connsiteY2" fmla="*/ 1185881 h 1389375"/>
              <a:gd name="connsiteX3" fmla="*/ 61255 w 418018"/>
              <a:gd name="connsiteY3" fmla="*/ 203528 h 1389375"/>
              <a:gd name="connsiteX4" fmla="*/ 356833 w 418018"/>
              <a:gd name="connsiteY4" fmla="*/ 203528 h 13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18" h="1389375">
                <a:moveTo>
                  <a:pt x="356833" y="203528"/>
                </a:moveTo>
                <a:cubicBezTo>
                  <a:pt x="438446" y="474792"/>
                  <a:pt x="438446" y="914617"/>
                  <a:pt x="356833" y="1185881"/>
                </a:cubicBezTo>
                <a:cubicBezTo>
                  <a:pt x="275193" y="1457229"/>
                  <a:pt x="142868" y="1457229"/>
                  <a:pt x="61255" y="1185881"/>
                </a:cubicBezTo>
                <a:cubicBezTo>
                  <a:pt x="-20385" y="914617"/>
                  <a:pt x="-20385" y="474792"/>
                  <a:pt x="61255" y="203528"/>
                </a:cubicBezTo>
                <a:cubicBezTo>
                  <a:pt x="142868" y="-67820"/>
                  <a:pt x="275193" y="-67820"/>
                  <a:pt x="356833" y="203528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03D706-EB60-1A68-3106-F2439750D5EE}"/>
              </a:ext>
            </a:extLst>
          </p:cNvPr>
          <p:cNvSpPr/>
          <p:nvPr/>
        </p:nvSpPr>
        <p:spPr>
          <a:xfrm>
            <a:off x="9771998" y="3007872"/>
            <a:ext cx="418018" cy="1389375"/>
          </a:xfrm>
          <a:custGeom>
            <a:avLst/>
            <a:gdLst>
              <a:gd name="connsiteX0" fmla="*/ 356850 w 418018"/>
              <a:gd name="connsiteY0" fmla="*/ 203528 h 1389375"/>
              <a:gd name="connsiteX1" fmla="*/ 356850 w 418018"/>
              <a:gd name="connsiteY1" fmla="*/ 1185881 h 1389375"/>
              <a:gd name="connsiteX2" fmla="*/ 61271 w 418018"/>
              <a:gd name="connsiteY2" fmla="*/ 1185881 h 1389375"/>
              <a:gd name="connsiteX3" fmla="*/ 61271 w 418018"/>
              <a:gd name="connsiteY3" fmla="*/ 203528 h 1389375"/>
              <a:gd name="connsiteX4" fmla="*/ 356850 w 418018"/>
              <a:gd name="connsiteY4" fmla="*/ 203528 h 13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18" h="1389375">
                <a:moveTo>
                  <a:pt x="356850" y="203528"/>
                </a:moveTo>
                <a:cubicBezTo>
                  <a:pt x="438463" y="474792"/>
                  <a:pt x="438463" y="914617"/>
                  <a:pt x="356850" y="1185881"/>
                </a:cubicBezTo>
                <a:cubicBezTo>
                  <a:pt x="275209" y="1457229"/>
                  <a:pt x="142884" y="1457229"/>
                  <a:pt x="61271" y="1185881"/>
                </a:cubicBezTo>
                <a:cubicBezTo>
                  <a:pt x="-20369" y="914617"/>
                  <a:pt x="-20369" y="474792"/>
                  <a:pt x="61271" y="203528"/>
                </a:cubicBezTo>
                <a:cubicBezTo>
                  <a:pt x="142884" y="-67820"/>
                  <a:pt x="275209" y="-67820"/>
                  <a:pt x="356850" y="203528"/>
                </a:cubicBezTo>
                <a:close/>
              </a:path>
            </a:pathLst>
          </a:custGeom>
          <a:solidFill>
            <a:srgbClr val="FFFFFF"/>
          </a:solidFill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32AE0B-90DB-979C-BD6A-4782228E2F0C}"/>
              </a:ext>
            </a:extLst>
          </p:cNvPr>
          <p:cNvSpPr/>
          <p:nvPr/>
        </p:nvSpPr>
        <p:spPr>
          <a:xfrm>
            <a:off x="8600036" y="3020847"/>
            <a:ext cx="1331753" cy="1363177"/>
          </a:xfrm>
          <a:custGeom>
            <a:avLst/>
            <a:gdLst>
              <a:gd name="connsiteX0" fmla="*/ 17757 w 1331753"/>
              <a:gd name="connsiteY0" fmla="*/ 1326904 h 1363177"/>
              <a:gd name="connsiteX1" fmla="*/ 23738 w 1331753"/>
              <a:gd name="connsiteY1" fmla="*/ 695867 h 1363177"/>
              <a:gd name="connsiteX2" fmla="*/ 29844 w 1331753"/>
              <a:gd name="connsiteY2" fmla="*/ 51229 h 1363177"/>
              <a:gd name="connsiteX3" fmla="*/ 0 w 1331753"/>
              <a:gd name="connsiteY3" fmla="*/ 165 h 1363177"/>
              <a:gd name="connsiteX4" fmla="*/ 675703 w 1331753"/>
              <a:gd name="connsiteY4" fmla="*/ 0 h 1363177"/>
              <a:gd name="connsiteX5" fmla="*/ 1331754 w 1331753"/>
              <a:gd name="connsiteY5" fmla="*/ 344 h 1363177"/>
              <a:gd name="connsiteX6" fmla="*/ 1320187 w 1331753"/>
              <a:gd name="connsiteY6" fmla="*/ 10671 h 1363177"/>
              <a:gd name="connsiteX7" fmla="*/ 1168611 w 1331753"/>
              <a:gd name="connsiteY7" fmla="*/ 502903 h 1363177"/>
              <a:gd name="connsiteX8" fmla="*/ 1161755 w 1331753"/>
              <a:gd name="connsiteY8" fmla="*/ 682264 h 1363177"/>
              <a:gd name="connsiteX9" fmla="*/ 1167111 w 1331753"/>
              <a:gd name="connsiteY9" fmla="*/ 832656 h 1363177"/>
              <a:gd name="connsiteX10" fmla="*/ 1312246 w 1331753"/>
              <a:gd name="connsiteY10" fmla="*/ 1352851 h 1363177"/>
              <a:gd name="connsiteX11" fmla="*/ 1321354 w 1331753"/>
              <a:gd name="connsiteY11" fmla="*/ 1363177 h 1363177"/>
              <a:gd name="connsiteX12" fmla="*/ 667888 w 1331753"/>
              <a:gd name="connsiteY12" fmla="*/ 1362927 h 1363177"/>
              <a:gd name="connsiteX13" fmla="*/ 17215 w 1331753"/>
              <a:gd name="connsiteY13" fmla="*/ 1362927 h 13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1753" h="1363177">
                <a:moveTo>
                  <a:pt x="17757" y="1326904"/>
                </a:moveTo>
                <a:cubicBezTo>
                  <a:pt x="18069" y="1307090"/>
                  <a:pt x="20758" y="1023125"/>
                  <a:pt x="23738" y="695867"/>
                </a:cubicBezTo>
                <a:cubicBezTo>
                  <a:pt x="26718" y="368611"/>
                  <a:pt x="29469" y="78522"/>
                  <a:pt x="29844" y="51229"/>
                </a:cubicBezTo>
                <a:lnTo>
                  <a:pt x="0" y="165"/>
                </a:lnTo>
                <a:lnTo>
                  <a:pt x="675703" y="0"/>
                </a:lnTo>
                <a:lnTo>
                  <a:pt x="1331754" y="344"/>
                </a:lnTo>
                <a:lnTo>
                  <a:pt x="1320187" y="10671"/>
                </a:lnTo>
                <a:cubicBezTo>
                  <a:pt x="1249162" y="84539"/>
                  <a:pt x="1187994" y="265600"/>
                  <a:pt x="1168611" y="502903"/>
                </a:cubicBezTo>
                <a:cubicBezTo>
                  <a:pt x="1163568" y="564675"/>
                  <a:pt x="1161755" y="595674"/>
                  <a:pt x="1161755" y="682264"/>
                </a:cubicBezTo>
                <a:cubicBezTo>
                  <a:pt x="1161755" y="763045"/>
                  <a:pt x="1163443" y="777826"/>
                  <a:pt x="1167111" y="832656"/>
                </a:cubicBezTo>
                <a:cubicBezTo>
                  <a:pt x="1183554" y="1078943"/>
                  <a:pt x="1241763" y="1272903"/>
                  <a:pt x="1312246" y="1352851"/>
                </a:cubicBezTo>
                <a:lnTo>
                  <a:pt x="1321354" y="1363177"/>
                </a:lnTo>
                <a:lnTo>
                  <a:pt x="667888" y="1362927"/>
                </a:lnTo>
                <a:lnTo>
                  <a:pt x="17215" y="1362927"/>
                </a:lnTo>
                <a:close/>
              </a:path>
            </a:pathLst>
          </a:custGeom>
          <a:solidFill>
            <a:srgbClr val="5E3C99"/>
          </a:solidFill>
          <a:ln w="5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0D878A-C428-16A3-6003-A67925E07572}"/>
              </a:ext>
            </a:extLst>
          </p:cNvPr>
          <p:cNvSpPr/>
          <p:nvPr/>
        </p:nvSpPr>
        <p:spPr>
          <a:xfrm>
            <a:off x="2122647" y="2313170"/>
            <a:ext cx="2753296" cy="2778777"/>
          </a:xfrm>
          <a:custGeom>
            <a:avLst/>
            <a:gdLst>
              <a:gd name="connsiteX0" fmla="*/ 6160 w 2753296"/>
              <a:gd name="connsiteY0" fmla="*/ 17 h 2778777"/>
              <a:gd name="connsiteX1" fmla="*/ 2753260 w 2753296"/>
              <a:gd name="connsiteY1" fmla="*/ 17 h 2778777"/>
              <a:gd name="connsiteX2" fmla="*/ 2739144 w 2753296"/>
              <a:gd name="connsiteY2" fmla="*/ 2778795 h 2778777"/>
              <a:gd name="connsiteX3" fmla="*/ -37 w 2753296"/>
              <a:gd name="connsiteY3" fmla="*/ 2778795 h 277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96" h="2778777">
                <a:moveTo>
                  <a:pt x="6160" y="17"/>
                </a:moveTo>
                <a:lnTo>
                  <a:pt x="2753260" y="17"/>
                </a:lnTo>
                <a:lnTo>
                  <a:pt x="2739144" y="2778795"/>
                </a:lnTo>
                <a:lnTo>
                  <a:pt x="-37" y="2778795"/>
                </a:ln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772D56-B45A-D535-0908-973BCF64F7BB}"/>
              </a:ext>
            </a:extLst>
          </p:cNvPr>
          <p:cNvSpPr/>
          <p:nvPr/>
        </p:nvSpPr>
        <p:spPr>
          <a:xfrm>
            <a:off x="1701072" y="2313142"/>
            <a:ext cx="836120" cy="2778833"/>
          </a:xfrm>
          <a:custGeom>
            <a:avLst/>
            <a:gdLst>
              <a:gd name="connsiteX0" fmla="*/ 713627 w 836120"/>
              <a:gd name="connsiteY0" fmla="*/ 406997 h 2778833"/>
              <a:gd name="connsiteX1" fmla="*/ 713627 w 836120"/>
              <a:gd name="connsiteY1" fmla="*/ 2371871 h 2778833"/>
              <a:gd name="connsiteX2" fmla="*/ 122387 w 836120"/>
              <a:gd name="connsiteY2" fmla="*/ 2371871 h 2778833"/>
              <a:gd name="connsiteX3" fmla="*/ 122387 w 836120"/>
              <a:gd name="connsiteY3" fmla="*/ 406997 h 2778833"/>
              <a:gd name="connsiteX4" fmla="*/ 713627 w 836120"/>
              <a:gd name="connsiteY4" fmla="*/ 406997 h 27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0" h="2778833">
                <a:moveTo>
                  <a:pt x="713627" y="406997"/>
                </a:moveTo>
                <a:cubicBezTo>
                  <a:pt x="876880" y="949609"/>
                  <a:pt x="876880" y="1829259"/>
                  <a:pt x="713627" y="2371871"/>
                </a:cubicBezTo>
                <a:cubicBezTo>
                  <a:pt x="550263" y="2914510"/>
                  <a:pt x="285640" y="2914510"/>
                  <a:pt x="122387" y="2371871"/>
                </a:cubicBezTo>
                <a:cubicBezTo>
                  <a:pt x="-40867" y="1829259"/>
                  <a:pt x="-40867" y="949609"/>
                  <a:pt x="122387" y="406997"/>
                </a:cubicBezTo>
                <a:cubicBezTo>
                  <a:pt x="285640" y="-135643"/>
                  <a:pt x="550263" y="-135643"/>
                  <a:pt x="713627" y="406997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2C0452-DF2F-EFEF-3946-6D6A0AE459B8}"/>
              </a:ext>
            </a:extLst>
          </p:cNvPr>
          <p:cNvSpPr/>
          <p:nvPr/>
        </p:nvSpPr>
        <p:spPr>
          <a:xfrm>
            <a:off x="1713182" y="3362801"/>
            <a:ext cx="3077444" cy="1717768"/>
          </a:xfrm>
          <a:custGeom>
            <a:avLst/>
            <a:gdLst>
              <a:gd name="connsiteX0" fmla="*/ 14272 w 3077444"/>
              <a:gd name="connsiteY0" fmla="*/ 0 h 1717768"/>
              <a:gd name="connsiteX1" fmla="*/ 1462 w 3077444"/>
              <a:gd name="connsiteY1" fmla="*/ 218940 h 1717768"/>
              <a:gd name="connsiteX2" fmla="*/ 8936 w 3077444"/>
              <a:gd name="connsiteY2" fmla="*/ 651626 h 1717768"/>
              <a:gd name="connsiteX3" fmla="*/ 41726 w 3077444"/>
              <a:gd name="connsiteY3" fmla="*/ 949788 h 1717768"/>
              <a:gd name="connsiteX4" fmla="*/ 95773 w 3077444"/>
              <a:gd name="connsiteY4" fmla="*/ 1240366 h 1717768"/>
              <a:gd name="connsiteX5" fmla="*/ 184250 w 3077444"/>
              <a:gd name="connsiteY5" fmla="*/ 1489707 h 1717768"/>
              <a:gd name="connsiteX6" fmla="*/ 272171 w 3077444"/>
              <a:gd name="connsiteY6" fmla="*/ 1637198 h 1717768"/>
              <a:gd name="connsiteX7" fmla="*/ 372374 w 3077444"/>
              <a:gd name="connsiteY7" fmla="*/ 1716018 h 1717768"/>
              <a:gd name="connsiteX8" fmla="*/ 3077444 w 3077444"/>
              <a:gd name="connsiteY8" fmla="*/ 1717768 h 1717768"/>
              <a:gd name="connsiteX9" fmla="*/ 2989100 w 3077444"/>
              <a:gd name="connsiteY9" fmla="*/ 1620504 h 1717768"/>
              <a:gd name="connsiteX10" fmla="*/ 2903423 w 3077444"/>
              <a:gd name="connsiteY10" fmla="*/ 1466135 h 1717768"/>
              <a:gd name="connsiteX11" fmla="*/ 2846027 w 3077444"/>
              <a:gd name="connsiteY11" fmla="*/ 1307557 h 1717768"/>
              <a:gd name="connsiteX12" fmla="*/ 2812140 w 3077444"/>
              <a:gd name="connsiteY12" fmla="*/ 1146811 h 1717768"/>
              <a:gd name="connsiteX13" fmla="*/ 2756578 w 3077444"/>
              <a:gd name="connsiteY13" fmla="*/ 854587 h 1717768"/>
              <a:gd name="connsiteX14" fmla="*/ 2738780 w 3077444"/>
              <a:gd name="connsiteY14" fmla="*/ 564982 h 1717768"/>
              <a:gd name="connsiteX15" fmla="*/ 2732257 w 3077444"/>
              <a:gd name="connsiteY15" fmla="*/ 287548 h 1717768"/>
              <a:gd name="connsiteX16" fmla="*/ 2737363 w 3077444"/>
              <a:gd name="connsiteY16" fmla="*/ 7836 h 171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77444" h="1717768">
                <a:moveTo>
                  <a:pt x="14272" y="0"/>
                </a:moveTo>
                <a:cubicBezTo>
                  <a:pt x="9159" y="74804"/>
                  <a:pt x="3407" y="144052"/>
                  <a:pt x="1462" y="218940"/>
                </a:cubicBezTo>
                <a:cubicBezTo>
                  <a:pt x="-2345" y="361354"/>
                  <a:pt x="1684" y="509408"/>
                  <a:pt x="8936" y="651626"/>
                </a:cubicBezTo>
                <a:cubicBezTo>
                  <a:pt x="14494" y="751466"/>
                  <a:pt x="25442" y="851002"/>
                  <a:pt x="41726" y="949788"/>
                </a:cubicBezTo>
                <a:cubicBezTo>
                  <a:pt x="57787" y="1047713"/>
                  <a:pt x="69403" y="1144748"/>
                  <a:pt x="95773" y="1240366"/>
                </a:cubicBezTo>
                <a:cubicBezTo>
                  <a:pt x="113474" y="1326001"/>
                  <a:pt x="149626" y="1409490"/>
                  <a:pt x="184250" y="1489707"/>
                </a:cubicBezTo>
                <a:cubicBezTo>
                  <a:pt x="204340" y="1536286"/>
                  <a:pt x="240160" y="1597808"/>
                  <a:pt x="272171" y="1637198"/>
                </a:cubicBezTo>
                <a:cubicBezTo>
                  <a:pt x="302682" y="1674774"/>
                  <a:pt x="329496" y="1693676"/>
                  <a:pt x="372374" y="1716018"/>
                </a:cubicBezTo>
                <a:lnTo>
                  <a:pt x="3077444" y="1717768"/>
                </a:lnTo>
                <a:cubicBezTo>
                  <a:pt x="3042932" y="1689195"/>
                  <a:pt x="3017297" y="1655246"/>
                  <a:pt x="2989100" y="1620504"/>
                </a:cubicBezTo>
                <a:cubicBezTo>
                  <a:pt x="2950774" y="1573487"/>
                  <a:pt x="2928078" y="1521614"/>
                  <a:pt x="2903423" y="1466135"/>
                </a:cubicBezTo>
                <a:cubicBezTo>
                  <a:pt x="2883791" y="1414825"/>
                  <a:pt x="2861741" y="1360326"/>
                  <a:pt x="2846027" y="1307557"/>
                </a:cubicBezTo>
                <a:cubicBezTo>
                  <a:pt x="2829313" y="1251224"/>
                  <a:pt x="2824311" y="1204332"/>
                  <a:pt x="2812140" y="1146811"/>
                </a:cubicBezTo>
                <a:cubicBezTo>
                  <a:pt x="2793175" y="1053027"/>
                  <a:pt x="2767957" y="949567"/>
                  <a:pt x="2756578" y="854587"/>
                </a:cubicBezTo>
                <a:cubicBezTo>
                  <a:pt x="2745074" y="758525"/>
                  <a:pt x="2742260" y="661600"/>
                  <a:pt x="2738780" y="564982"/>
                </a:cubicBezTo>
                <a:cubicBezTo>
                  <a:pt x="2734236" y="472088"/>
                  <a:pt x="2731069" y="380582"/>
                  <a:pt x="2732257" y="287548"/>
                </a:cubicBezTo>
                <a:cubicBezTo>
                  <a:pt x="2733570" y="194097"/>
                  <a:pt x="2730319" y="101064"/>
                  <a:pt x="2737363" y="7836"/>
                </a:cubicBezTo>
                <a:close/>
              </a:path>
            </a:pathLst>
          </a:custGeom>
          <a:solidFill>
            <a:srgbClr val="5E3C99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3B7450-F753-33EA-F95A-E3A1407F3F11}"/>
              </a:ext>
            </a:extLst>
          </p:cNvPr>
          <p:cNvSpPr/>
          <p:nvPr/>
        </p:nvSpPr>
        <p:spPr>
          <a:xfrm>
            <a:off x="1728908" y="2324785"/>
            <a:ext cx="3119323" cy="1049356"/>
          </a:xfrm>
          <a:custGeom>
            <a:avLst/>
            <a:gdLst>
              <a:gd name="connsiteX0" fmla="*/ 0 w 3119323"/>
              <a:gd name="connsiteY0" fmla="*/ 1043878 h 1049356"/>
              <a:gd name="connsiteX1" fmla="*/ 3047130 w 3119323"/>
              <a:gd name="connsiteY1" fmla="*/ 1049357 h 1049356"/>
              <a:gd name="connsiteX2" fmla="*/ 3119323 w 3119323"/>
              <a:gd name="connsiteY2" fmla="*/ 0 h 1049356"/>
              <a:gd name="connsiteX3" fmla="*/ 450568 w 3119323"/>
              <a:gd name="connsiteY3" fmla="*/ 1958 h 1049356"/>
              <a:gd name="connsiteX4" fmla="*/ 378044 w 3119323"/>
              <a:gd name="connsiteY4" fmla="*/ 843 h 1049356"/>
              <a:gd name="connsiteX5" fmla="*/ 3996 w 3119323"/>
              <a:gd name="connsiteY5" fmla="*/ 1016182 h 10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323" h="1049356">
                <a:moveTo>
                  <a:pt x="0" y="1043878"/>
                </a:moveTo>
                <a:lnTo>
                  <a:pt x="3047130" y="1049357"/>
                </a:lnTo>
                <a:lnTo>
                  <a:pt x="3119323" y="0"/>
                </a:lnTo>
                <a:lnTo>
                  <a:pt x="450568" y="1958"/>
                </a:lnTo>
                <a:lnTo>
                  <a:pt x="378044" y="843"/>
                </a:lnTo>
                <a:lnTo>
                  <a:pt x="3996" y="1016182"/>
                </a:lnTo>
                <a:close/>
              </a:path>
            </a:pathLst>
          </a:custGeom>
          <a:solidFill>
            <a:srgbClr val="FFFFFF"/>
          </a:solidFill>
          <a:ln w="31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EC6CEA-8F36-2E91-D08C-905F0C884203}"/>
              </a:ext>
            </a:extLst>
          </p:cNvPr>
          <p:cNvSpPr/>
          <p:nvPr/>
        </p:nvSpPr>
        <p:spPr>
          <a:xfrm>
            <a:off x="6015153" y="2848717"/>
            <a:ext cx="1665724" cy="1666697"/>
          </a:xfrm>
          <a:custGeom>
            <a:avLst/>
            <a:gdLst>
              <a:gd name="connsiteX0" fmla="*/ 1421828 w 1665724"/>
              <a:gd name="connsiteY0" fmla="*/ 244167 h 1666697"/>
              <a:gd name="connsiteX1" fmla="*/ 1421828 w 1665724"/>
              <a:gd name="connsiteY1" fmla="*/ 1422647 h 1666697"/>
              <a:gd name="connsiteX2" fmla="*/ 243987 w 1665724"/>
              <a:gd name="connsiteY2" fmla="*/ 1422647 h 1666697"/>
              <a:gd name="connsiteX3" fmla="*/ 243987 w 1665724"/>
              <a:gd name="connsiteY3" fmla="*/ 244167 h 1666697"/>
              <a:gd name="connsiteX4" fmla="*/ 1421828 w 1665724"/>
              <a:gd name="connsiteY4" fmla="*/ 244167 h 166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724" h="1666697">
                <a:moveTo>
                  <a:pt x="1421828" y="244167"/>
                </a:moveTo>
                <a:cubicBezTo>
                  <a:pt x="1747028" y="569590"/>
                  <a:pt x="1747028" y="1097224"/>
                  <a:pt x="1421828" y="1422647"/>
                </a:cubicBezTo>
                <a:cubicBezTo>
                  <a:pt x="1096517" y="1748069"/>
                  <a:pt x="569188" y="1748069"/>
                  <a:pt x="243987" y="1422647"/>
                </a:cubicBezTo>
                <a:cubicBezTo>
                  <a:pt x="-81324" y="1097224"/>
                  <a:pt x="-81324" y="569590"/>
                  <a:pt x="243987" y="244167"/>
                </a:cubicBezTo>
                <a:cubicBezTo>
                  <a:pt x="569188" y="-81367"/>
                  <a:pt x="1096517" y="-81367"/>
                  <a:pt x="1421828" y="244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8283AE-05E9-3998-1449-1B1496EBF748}"/>
              </a:ext>
            </a:extLst>
          </p:cNvPr>
          <p:cNvSpPr txBox="1"/>
          <p:nvPr/>
        </p:nvSpPr>
        <p:spPr>
          <a:xfrm>
            <a:off x="2446901" y="5153871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AB622-CFD0-8F7F-9B22-BBBBBBDD0486}"/>
              </a:ext>
            </a:extLst>
          </p:cNvPr>
          <p:cNvSpPr txBox="1"/>
          <p:nvPr/>
        </p:nvSpPr>
        <p:spPr>
          <a:xfrm>
            <a:off x="2557942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5ED6F5-D860-2DB7-0C22-CB73B295CEA5}"/>
              </a:ext>
            </a:extLst>
          </p:cNvPr>
          <p:cNvSpPr txBox="1"/>
          <p:nvPr/>
        </p:nvSpPr>
        <p:spPr>
          <a:xfrm>
            <a:off x="2724669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4ACF0F-C702-BD16-8A0A-6A3BBD86F7DA}"/>
              </a:ext>
            </a:extLst>
          </p:cNvPr>
          <p:cNvSpPr txBox="1"/>
          <p:nvPr/>
        </p:nvSpPr>
        <p:spPr>
          <a:xfrm>
            <a:off x="2891396" y="5153871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87177A-FFD6-B7BB-C41B-C88C8B4F1116}"/>
              </a:ext>
            </a:extLst>
          </p:cNvPr>
          <p:cNvSpPr txBox="1"/>
          <p:nvPr/>
        </p:nvSpPr>
        <p:spPr>
          <a:xfrm>
            <a:off x="3002436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DE5F2E-BA92-596A-3E53-005F67BF232B}"/>
              </a:ext>
            </a:extLst>
          </p:cNvPr>
          <p:cNvSpPr txBox="1"/>
          <p:nvPr/>
        </p:nvSpPr>
        <p:spPr>
          <a:xfrm>
            <a:off x="3150156" y="5153871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6978B3-910A-23E0-9E41-2F105650C712}"/>
              </a:ext>
            </a:extLst>
          </p:cNvPr>
          <p:cNvSpPr txBox="1"/>
          <p:nvPr/>
        </p:nvSpPr>
        <p:spPr>
          <a:xfrm>
            <a:off x="3279870" y="5153871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817E4E-BB66-69A5-C7FA-841A0BB43004}"/>
              </a:ext>
            </a:extLst>
          </p:cNvPr>
          <p:cNvSpPr txBox="1"/>
          <p:nvPr/>
        </p:nvSpPr>
        <p:spPr>
          <a:xfrm>
            <a:off x="3409584" y="5153871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A4BFD-12C2-6801-3FBE-F3DFADFAD8C9}"/>
              </a:ext>
            </a:extLst>
          </p:cNvPr>
          <p:cNvSpPr txBox="1"/>
          <p:nvPr/>
        </p:nvSpPr>
        <p:spPr>
          <a:xfrm>
            <a:off x="3492947" y="5153871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5C3DC8-DA3F-A01C-C8D0-374B3A3DD56A}"/>
              </a:ext>
            </a:extLst>
          </p:cNvPr>
          <p:cNvSpPr txBox="1"/>
          <p:nvPr/>
        </p:nvSpPr>
        <p:spPr>
          <a:xfrm>
            <a:off x="3696344" y="5153871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9B54D4-9D11-1C9D-8689-A595AC745E46}"/>
              </a:ext>
            </a:extLst>
          </p:cNvPr>
          <p:cNvSpPr txBox="1"/>
          <p:nvPr/>
        </p:nvSpPr>
        <p:spPr>
          <a:xfrm>
            <a:off x="3787710" y="5153871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DDD394-441B-168E-5F85-95A1AA6E8B07}"/>
              </a:ext>
            </a:extLst>
          </p:cNvPr>
          <p:cNvSpPr txBox="1"/>
          <p:nvPr/>
        </p:nvSpPr>
        <p:spPr>
          <a:xfrm>
            <a:off x="3954437" y="5153871"/>
            <a:ext cx="432970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827D00-A090-3E74-B396-48A27A1C4708}"/>
              </a:ext>
            </a:extLst>
          </p:cNvPr>
          <p:cNvSpPr txBox="1"/>
          <p:nvPr/>
        </p:nvSpPr>
        <p:spPr>
          <a:xfrm>
            <a:off x="8735149" y="4402203"/>
            <a:ext cx="432970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36F0A2-31A7-03CF-B603-A1A4598B2499}"/>
              </a:ext>
            </a:extLst>
          </p:cNvPr>
          <p:cNvSpPr txBox="1"/>
          <p:nvPr/>
        </p:nvSpPr>
        <p:spPr>
          <a:xfrm>
            <a:off x="8975903" y="4402203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72DEB3-C9AD-AB05-6B74-40A98D69FE76}"/>
              </a:ext>
            </a:extLst>
          </p:cNvPr>
          <p:cNvSpPr txBox="1"/>
          <p:nvPr/>
        </p:nvSpPr>
        <p:spPr>
          <a:xfrm>
            <a:off x="9142631" y="4402203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3636A2-8389-27A3-B210-2359F4EB14F3}"/>
              </a:ext>
            </a:extLst>
          </p:cNvPr>
          <p:cNvSpPr txBox="1"/>
          <p:nvPr/>
        </p:nvSpPr>
        <p:spPr>
          <a:xfrm>
            <a:off x="9234997" y="4402203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D88F27-47A5-FD45-83FD-D9413EDDF7E6}"/>
              </a:ext>
            </a:extLst>
          </p:cNvPr>
          <p:cNvSpPr txBox="1"/>
          <p:nvPr/>
        </p:nvSpPr>
        <p:spPr>
          <a:xfrm>
            <a:off x="9401725" y="4402203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55BA4C-2337-CCEB-6BFA-BE72634B4289}"/>
              </a:ext>
            </a:extLst>
          </p:cNvPr>
          <p:cNvSpPr txBox="1"/>
          <p:nvPr/>
        </p:nvSpPr>
        <p:spPr>
          <a:xfrm>
            <a:off x="9568452" y="4402203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4CBA13-72C6-2393-5C20-FB916FF0054E}"/>
              </a:ext>
            </a:extLst>
          </p:cNvPr>
          <p:cNvSpPr txBox="1"/>
          <p:nvPr/>
        </p:nvSpPr>
        <p:spPr>
          <a:xfrm>
            <a:off x="2037203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(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9AB2CB-EDE9-73B5-AD5D-00BD42C6324B}"/>
              </a:ext>
            </a:extLst>
          </p:cNvPr>
          <p:cNvSpPr txBox="1"/>
          <p:nvPr/>
        </p:nvSpPr>
        <p:spPr>
          <a:xfrm>
            <a:off x="2148243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F736AD-3DDA-04A8-345E-2CA0A30619F3}"/>
              </a:ext>
            </a:extLst>
          </p:cNvPr>
          <p:cNvSpPr txBox="1"/>
          <p:nvPr/>
        </p:nvSpPr>
        <p:spPr>
          <a:xfrm>
            <a:off x="2240610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43C81-E168-57BB-159B-0BF6334C998F}"/>
              </a:ext>
            </a:extLst>
          </p:cNvPr>
          <p:cNvSpPr txBox="1"/>
          <p:nvPr/>
        </p:nvSpPr>
        <p:spPr>
          <a:xfrm>
            <a:off x="2332977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61DC5-7457-9CD7-E1B2-00D09E3CC1C8}"/>
              </a:ext>
            </a:extLst>
          </p:cNvPr>
          <p:cNvSpPr txBox="1"/>
          <p:nvPr/>
        </p:nvSpPr>
        <p:spPr>
          <a:xfrm>
            <a:off x="2499704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3D7002-69B5-8760-5304-884ED5724A13}"/>
              </a:ext>
            </a:extLst>
          </p:cNvPr>
          <p:cNvSpPr txBox="1"/>
          <p:nvPr/>
        </p:nvSpPr>
        <p:spPr>
          <a:xfrm>
            <a:off x="2646424" y="5515898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C532A-2F51-8E6F-BCBE-C7E57D991D85}"/>
              </a:ext>
            </a:extLst>
          </p:cNvPr>
          <p:cNvSpPr txBox="1"/>
          <p:nvPr/>
        </p:nvSpPr>
        <p:spPr>
          <a:xfrm>
            <a:off x="2757464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78BC69-868B-973D-4DA7-27098B385E6E}"/>
              </a:ext>
            </a:extLst>
          </p:cNvPr>
          <p:cNvSpPr txBox="1"/>
          <p:nvPr/>
        </p:nvSpPr>
        <p:spPr>
          <a:xfrm>
            <a:off x="2868504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F938F2-48E9-85F2-1787-C19F99AA5BF5}"/>
              </a:ext>
            </a:extLst>
          </p:cNvPr>
          <p:cNvSpPr txBox="1"/>
          <p:nvPr/>
        </p:nvSpPr>
        <p:spPr>
          <a:xfrm>
            <a:off x="3016224" y="5515898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CDD63F-530D-6FFA-0046-B9897E61C80C}"/>
              </a:ext>
            </a:extLst>
          </p:cNvPr>
          <p:cNvSpPr txBox="1"/>
          <p:nvPr/>
        </p:nvSpPr>
        <p:spPr>
          <a:xfrm>
            <a:off x="3108591" y="5515898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138A1-FC95-DE6B-DD3B-00038A1D6C86}"/>
              </a:ext>
            </a:extLst>
          </p:cNvPr>
          <p:cNvSpPr txBox="1"/>
          <p:nvPr/>
        </p:nvSpPr>
        <p:spPr>
          <a:xfrm>
            <a:off x="3256311" y="5515898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CD8E0F-8AD8-0FD3-EEFD-0934665D96B4}"/>
              </a:ext>
            </a:extLst>
          </p:cNvPr>
          <p:cNvSpPr txBox="1"/>
          <p:nvPr/>
        </p:nvSpPr>
        <p:spPr>
          <a:xfrm>
            <a:off x="3431041" y="5515898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i="1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7CD453-8C56-9AE7-5308-78EB6002F746}"/>
              </a:ext>
            </a:extLst>
          </p:cNvPr>
          <p:cNvSpPr txBox="1"/>
          <p:nvPr/>
        </p:nvSpPr>
        <p:spPr>
          <a:xfrm>
            <a:off x="3717476" y="5515898"/>
            <a:ext cx="412129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F21C92-B916-0B7A-0808-1F20CF37EAEF}"/>
              </a:ext>
            </a:extLst>
          </p:cNvPr>
          <p:cNvSpPr txBox="1"/>
          <p:nvPr/>
        </p:nvSpPr>
        <p:spPr>
          <a:xfrm>
            <a:off x="3958230" y="5515898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A2FE7-4690-E02F-5E52-7406A4FD0E94}"/>
              </a:ext>
            </a:extLst>
          </p:cNvPr>
          <p:cNvSpPr txBox="1"/>
          <p:nvPr/>
        </p:nvSpPr>
        <p:spPr>
          <a:xfrm>
            <a:off x="4124958" y="5515898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C66561-9858-F32F-DC3E-2C3A58126837}"/>
              </a:ext>
            </a:extLst>
          </p:cNvPr>
          <p:cNvSpPr txBox="1"/>
          <p:nvPr/>
        </p:nvSpPr>
        <p:spPr>
          <a:xfrm>
            <a:off x="4291685" y="5515898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54C4C5-88E0-D7D1-69BB-DCF3C2DE9A67}"/>
              </a:ext>
            </a:extLst>
          </p:cNvPr>
          <p:cNvSpPr txBox="1"/>
          <p:nvPr/>
        </p:nvSpPr>
        <p:spPr>
          <a:xfrm>
            <a:off x="4421398" y="5515898"/>
            <a:ext cx="287084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)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A37F3C1-504F-55CD-C49D-0A6C605A42C6}"/>
              </a:ext>
            </a:extLst>
          </p:cNvPr>
          <p:cNvSpPr/>
          <p:nvPr/>
        </p:nvSpPr>
        <p:spPr>
          <a:xfrm>
            <a:off x="5340278" y="3400700"/>
            <a:ext cx="620251" cy="562702"/>
          </a:xfrm>
          <a:custGeom>
            <a:avLst/>
            <a:gdLst>
              <a:gd name="connsiteX0" fmla="*/ 374263 w 620251"/>
              <a:gd name="connsiteY0" fmla="*/ 377319 h 562702"/>
              <a:gd name="connsiteX1" fmla="*/ 374263 w 620251"/>
              <a:gd name="connsiteY1" fmla="*/ 562719 h 562702"/>
              <a:gd name="connsiteX2" fmla="*/ 620240 w 620251"/>
              <a:gd name="connsiteY2" fmla="*/ 281368 h 562702"/>
              <a:gd name="connsiteX3" fmla="*/ 374263 w 620251"/>
              <a:gd name="connsiteY3" fmla="*/ 17 h 562702"/>
              <a:gd name="connsiteX4" fmla="*/ 374263 w 620251"/>
              <a:gd name="connsiteY4" fmla="*/ 185500 h 562702"/>
              <a:gd name="connsiteX5" fmla="*/ -11 w 620251"/>
              <a:gd name="connsiteY5" fmla="*/ 185500 h 562702"/>
              <a:gd name="connsiteX6" fmla="*/ -11 w 620251"/>
              <a:gd name="connsiteY6" fmla="*/ 377319 h 5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51" h="562702">
                <a:moveTo>
                  <a:pt x="374263" y="377319"/>
                </a:moveTo>
                <a:lnTo>
                  <a:pt x="374263" y="562719"/>
                </a:lnTo>
                <a:lnTo>
                  <a:pt x="620240" y="281368"/>
                </a:lnTo>
                <a:lnTo>
                  <a:pt x="374263" y="17"/>
                </a:lnTo>
                <a:lnTo>
                  <a:pt x="374263" y="185500"/>
                </a:lnTo>
                <a:lnTo>
                  <a:pt x="-11" y="185500"/>
                </a:lnTo>
                <a:lnTo>
                  <a:pt x="-11" y="377319"/>
                </a:lnTo>
                <a:close/>
              </a:path>
            </a:pathLst>
          </a:custGeom>
          <a:solidFill>
            <a:srgbClr val="D5D5D5"/>
          </a:solidFill>
          <a:ln w="1388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E78D4C3-D00D-1D80-97F0-AD2A4A0046D2}"/>
              </a:ext>
            </a:extLst>
          </p:cNvPr>
          <p:cNvSpPr/>
          <p:nvPr/>
        </p:nvSpPr>
        <p:spPr>
          <a:xfrm>
            <a:off x="7733084" y="3400700"/>
            <a:ext cx="620223" cy="562702"/>
          </a:xfrm>
          <a:custGeom>
            <a:avLst/>
            <a:gdLst>
              <a:gd name="connsiteX0" fmla="*/ 374180 w 620223"/>
              <a:gd name="connsiteY0" fmla="*/ 377319 h 562702"/>
              <a:gd name="connsiteX1" fmla="*/ 374180 w 620223"/>
              <a:gd name="connsiteY1" fmla="*/ 562719 h 562702"/>
              <a:gd name="connsiteX2" fmla="*/ 620241 w 620223"/>
              <a:gd name="connsiteY2" fmla="*/ 281368 h 562702"/>
              <a:gd name="connsiteX3" fmla="*/ 374180 w 620223"/>
              <a:gd name="connsiteY3" fmla="*/ 17 h 562702"/>
              <a:gd name="connsiteX4" fmla="*/ 374180 w 620223"/>
              <a:gd name="connsiteY4" fmla="*/ 185500 h 562702"/>
              <a:gd name="connsiteX5" fmla="*/ 18 w 620223"/>
              <a:gd name="connsiteY5" fmla="*/ 185500 h 562702"/>
              <a:gd name="connsiteX6" fmla="*/ 18 w 620223"/>
              <a:gd name="connsiteY6" fmla="*/ 377319 h 56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23" h="562702">
                <a:moveTo>
                  <a:pt x="374180" y="377319"/>
                </a:moveTo>
                <a:lnTo>
                  <a:pt x="374180" y="562719"/>
                </a:lnTo>
                <a:lnTo>
                  <a:pt x="620241" y="281368"/>
                </a:lnTo>
                <a:lnTo>
                  <a:pt x="374180" y="17"/>
                </a:lnTo>
                <a:lnTo>
                  <a:pt x="374180" y="185500"/>
                </a:lnTo>
                <a:lnTo>
                  <a:pt x="18" y="185500"/>
                </a:lnTo>
                <a:lnTo>
                  <a:pt x="18" y="377319"/>
                </a:lnTo>
                <a:close/>
              </a:path>
            </a:pathLst>
          </a:custGeom>
          <a:solidFill>
            <a:srgbClr val="D5D5D5"/>
          </a:solidFill>
          <a:ln w="1388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0E69592-E3E0-598E-F4C3-EEBB3DFF8A75}"/>
              </a:ext>
            </a:extLst>
          </p:cNvPr>
          <p:cNvSpPr/>
          <p:nvPr/>
        </p:nvSpPr>
        <p:spPr>
          <a:xfrm>
            <a:off x="4452072" y="2313143"/>
            <a:ext cx="836125" cy="2778841"/>
          </a:xfrm>
          <a:custGeom>
            <a:avLst/>
            <a:gdLst>
              <a:gd name="connsiteX0" fmla="*/ 713691 w 836125"/>
              <a:gd name="connsiteY0" fmla="*/ 406981 h 2778841"/>
              <a:gd name="connsiteX1" fmla="*/ 713691 w 836125"/>
              <a:gd name="connsiteY1" fmla="*/ 2371866 h 2778841"/>
              <a:gd name="connsiteX2" fmla="*/ 122435 w 836125"/>
              <a:gd name="connsiteY2" fmla="*/ 2371866 h 2778841"/>
              <a:gd name="connsiteX3" fmla="*/ 122435 w 836125"/>
              <a:gd name="connsiteY3" fmla="*/ 406981 h 2778841"/>
              <a:gd name="connsiteX4" fmla="*/ 713691 w 836125"/>
              <a:gd name="connsiteY4" fmla="*/ 406981 h 277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5" h="2778841">
                <a:moveTo>
                  <a:pt x="713691" y="406981"/>
                </a:moveTo>
                <a:cubicBezTo>
                  <a:pt x="876938" y="949595"/>
                  <a:pt x="876938" y="1829247"/>
                  <a:pt x="713691" y="2371866"/>
                </a:cubicBezTo>
                <a:cubicBezTo>
                  <a:pt x="550319" y="2914500"/>
                  <a:pt x="285702" y="2914500"/>
                  <a:pt x="122435" y="2371866"/>
                </a:cubicBezTo>
                <a:cubicBezTo>
                  <a:pt x="-40812" y="1829247"/>
                  <a:pt x="-40812" y="949595"/>
                  <a:pt x="122435" y="406981"/>
                </a:cubicBezTo>
                <a:cubicBezTo>
                  <a:pt x="285702" y="-135660"/>
                  <a:pt x="550319" y="-135660"/>
                  <a:pt x="713691" y="406981"/>
                </a:cubicBezTo>
                <a:close/>
              </a:path>
            </a:pathLst>
          </a:custGeom>
          <a:solidFill>
            <a:srgbClr val="FFFFFF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BD454E7-8C47-704C-1040-4ABE156E3090}"/>
              </a:ext>
            </a:extLst>
          </p:cNvPr>
          <p:cNvSpPr/>
          <p:nvPr/>
        </p:nvSpPr>
        <p:spPr>
          <a:xfrm>
            <a:off x="4460204" y="2931784"/>
            <a:ext cx="817890" cy="2157246"/>
          </a:xfrm>
          <a:custGeom>
            <a:avLst/>
            <a:gdLst>
              <a:gd name="connsiteX0" fmla="*/ 11078 w 817890"/>
              <a:gd name="connsiteY0" fmla="*/ 437436 h 2157246"/>
              <a:gd name="connsiteX1" fmla="*/ 95 w 817890"/>
              <a:gd name="connsiteY1" fmla="*/ 769139 h 2157246"/>
              <a:gd name="connsiteX2" fmla="*/ 6847 w 817890"/>
              <a:gd name="connsiteY2" fmla="*/ 1092840 h 2157246"/>
              <a:gd name="connsiteX3" fmla="*/ 40276 w 817890"/>
              <a:gd name="connsiteY3" fmla="*/ 1342374 h 2157246"/>
              <a:gd name="connsiteX4" fmla="*/ 83583 w 817890"/>
              <a:gd name="connsiteY4" fmla="*/ 1593542 h 2157246"/>
              <a:gd name="connsiteX5" fmla="*/ 130141 w 817890"/>
              <a:gd name="connsiteY5" fmla="*/ 1783194 h 2157246"/>
              <a:gd name="connsiteX6" fmla="*/ 209170 w 817890"/>
              <a:gd name="connsiteY6" fmla="*/ 1975639 h 2157246"/>
              <a:gd name="connsiteX7" fmla="*/ 332277 w 817890"/>
              <a:gd name="connsiteY7" fmla="*/ 2125881 h 2157246"/>
              <a:gd name="connsiteX8" fmla="*/ 428646 w 817890"/>
              <a:gd name="connsiteY8" fmla="*/ 2157246 h 2157246"/>
              <a:gd name="connsiteX9" fmla="*/ 524826 w 817890"/>
              <a:gd name="connsiteY9" fmla="*/ 2089055 h 2157246"/>
              <a:gd name="connsiteX10" fmla="*/ 589621 w 817890"/>
              <a:gd name="connsiteY10" fmla="*/ 1998105 h 2157246"/>
              <a:gd name="connsiteX11" fmla="*/ 675714 w 817890"/>
              <a:gd name="connsiteY11" fmla="*/ 1808787 h 2157246"/>
              <a:gd name="connsiteX12" fmla="*/ 745281 w 817890"/>
              <a:gd name="connsiteY12" fmla="*/ 1550360 h 2157246"/>
              <a:gd name="connsiteX13" fmla="*/ 789464 w 817890"/>
              <a:gd name="connsiteY13" fmla="*/ 1296357 h 2157246"/>
              <a:gd name="connsiteX14" fmla="*/ 810534 w 817890"/>
              <a:gd name="connsiteY14" fmla="*/ 1000473 h 2157246"/>
              <a:gd name="connsiteX15" fmla="*/ 817891 w 817890"/>
              <a:gd name="connsiteY15" fmla="*/ 707060 h 2157246"/>
              <a:gd name="connsiteX16" fmla="*/ 795008 w 817890"/>
              <a:gd name="connsiteY16" fmla="*/ 348210 h 2157246"/>
              <a:gd name="connsiteX17" fmla="*/ 751263 w 817890"/>
              <a:gd name="connsiteY17" fmla="*/ 0 h 215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7890" h="2157246">
                <a:moveTo>
                  <a:pt x="11078" y="437436"/>
                </a:moveTo>
                <a:cubicBezTo>
                  <a:pt x="5659" y="545752"/>
                  <a:pt x="-864" y="660710"/>
                  <a:pt x="95" y="769139"/>
                </a:cubicBezTo>
                <a:cubicBezTo>
                  <a:pt x="1095" y="878679"/>
                  <a:pt x="-531" y="983523"/>
                  <a:pt x="6847" y="1092840"/>
                </a:cubicBezTo>
                <a:cubicBezTo>
                  <a:pt x="9890" y="1174786"/>
                  <a:pt x="29001" y="1261094"/>
                  <a:pt x="40276" y="1342374"/>
                </a:cubicBezTo>
                <a:cubicBezTo>
                  <a:pt x="51780" y="1425433"/>
                  <a:pt x="63513" y="1512263"/>
                  <a:pt x="83583" y="1593542"/>
                </a:cubicBezTo>
                <a:cubicBezTo>
                  <a:pt x="97922" y="1658691"/>
                  <a:pt x="110176" y="1719588"/>
                  <a:pt x="130141" y="1783194"/>
                </a:cubicBezTo>
                <a:cubicBezTo>
                  <a:pt x="150566" y="1848759"/>
                  <a:pt x="182994" y="1912241"/>
                  <a:pt x="209170" y="1975639"/>
                </a:cubicBezTo>
                <a:cubicBezTo>
                  <a:pt x="237827" y="2032743"/>
                  <a:pt x="278425" y="2091452"/>
                  <a:pt x="332277" y="2125881"/>
                </a:cubicBezTo>
                <a:cubicBezTo>
                  <a:pt x="361267" y="2144325"/>
                  <a:pt x="395655" y="2147910"/>
                  <a:pt x="428646" y="2157246"/>
                </a:cubicBezTo>
                <a:cubicBezTo>
                  <a:pt x="464909" y="2140970"/>
                  <a:pt x="497587" y="2117857"/>
                  <a:pt x="524826" y="2089055"/>
                </a:cubicBezTo>
                <a:cubicBezTo>
                  <a:pt x="550544" y="2061941"/>
                  <a:pt x="570947" y="2030450"/>
                  <a:pt x="589621" y="1998105"/>
                </a:cubicBezTo>
                <a:cubicBezTo>
                  <a:pt x="624237" y="1937875"/>
                  <a:pt x="653123" y="1874477"/>
                  <a:pt x="675714" y="1808787"/>
                </a:cubicBezTo>
                <a:cubicBezTo>
                  <a:pt x="702849" y="1723818"/>
                  <a:pt x="726066" y="1637516"/>
                  <a:pt x="745281" y="1550360"/>
                </a:cubicBezTo>
                <a:cubicBezTo>
                  <a:pt x="763851" y="1466454"/>
                  <a:pt x="778502" y="1381667"/>
                  <a:pt x="789464" y="1296357"/>
                </a:cubicBezTo>
                <a:cubicBezTo>
                  <a:pt x="798801" y="1197905"/>
                  <a:pt x="805761" y="1099232"/>
                  <a:pt x="810534" y="1000473"/>
                </a:cubicBezTo>
                <a:cubicBezTo>
                  <a:pt x="815182" y="902771"/>
                  <a:pt x="817683" y="804875"/>
                  <a:pt x="817891" y="707060"/>
                </a:cubicBezTo>
                <a:cubicBezTo>
                  <a:pt x="814015" y="587240"/>
                  <a:pt x="806387" y="467613"/>
                  <a:pt x="795008" y="348210"/>
                </a:cubicBezTo>
                <a:cubicBezTo>
                  <a:pt x="783941" y="231751"/>
                  <a:pt x="769373" y="115596"/>
                  <a:pt x="751263" y="0"/>
                </a:cubicBezTo>
                <a:close/>
              </a:path>
            </a:pathLst>
          </a:custGeom>
          <a:solidFill>
            <a:srgbClr val="5E3C99"/>
          </a:solidFill>
          <a:ln w="277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10B2D42-EAC6-16A9-307E-1774700C5549}"/>
              </a:ext>
            </a:extLst>
          </p:cNvPr>
          <p:cNvSpPr/>
          <p:nvPr/>
        </p:nvSpPr>
        <p:spPr>
          <a:xfrm>
            <a:off x="4452062" y="2313142"/>
            <a:ext cx="836120" cy="2778833"/>
          </a:xfrm>
          <a:custGeom>
            <a:avLst/>
            <a:gdLst>
              <a:gd name="connsiteX0" fmla="*/ 713661 w 836120"/>
              <a:gd name="connsiteY0" fmla="*/ 406997 h 2778833"/>
              <a:gd name="connsiteX1" fmla="*/ 713661 w 836120"/>
              <a:gd name="connsiteY1" fmla="*/ 2371871 h 2778833"/>
              <a:gd name="connsiteX2" fmla="*/ 122420 w 836120"/>
              <a:gd name="connsiteY2" fmla="*/ 2371871 h 2778833"/>
              <a:gd name="connsiteX3" fmla="*/ 122420 w 836120"/>
              <a:gd name="connsiteY3" fmla="*/ 406997 h 2778833"/>
              <a:gd name="connsiteX4" fmla="*/ 713661 w 836120"/>
              <a:gd name="connsiteY4" fmla="*/ 406997 h 27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120" h="2778833">
                <a:moveTo>
                  <a:pt x="713661" y="406997"/>
                </a:moveTo>
                <a:cubicBezTo>
                  <a:pt x="876914" y="949609"/>
                  <a:pt x="876914" y="1829259"/>
                  <a:pt x="713661" y="2371871"/>
                </a:cubicBezTo>
                <a:cubicBezTo>
                  <a:pt x="550296" y="2914510"/>
                  <a:pt x="285673" y="2914510"/>
                  <a:pt x="122420" y="2371871"/>
                </a:cubicBezTo>
                <a:cubicBezTo>
                  <a:pt x="-40834" y="1829259"/>
                  <a:pt x="-40834" y="949609"/>
                  <a:pt x="122420" y="406997"/>
                </a:cubicBezTo>
                <a:cubicBezTo>
                  <a:pt x="285673" y="-135643"/>
                  <a:pt x="550296" y="-135643"/>
                  <a:pt x="713661" y="406997"/>
                </a:cubicBezTo>
                <a:close/>
              </a:path>
            </a:pathLst>
          </a:custGeom>
          <a:noFill/>
          <a:ln w="277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F931B6-372B-F806-07CA-E57CA4FBF7FA}"/>
              </a:ext>
            </a:extLst>
          </p:cNvPr>
          <p:cNvSpPr/>
          <p:nvPr/>
        </p:nvSpPr>
        <p:spPr>
          <a:xfrm rot="19773998">
            <a:off x="4403804" y="3147780"/>
            <a:ext cx="865553" cy="7380"/>
          </a:xfrm>
          <a:custGeom>
            <a:avLst/>
            <a:gdLst>
              <a:gd name="connsiteX0" fmla="*/ 37 w 865553"/>
              <a:gd name="connsiteY0" fmla="*/ 7323 h 7380"/>
              <a:gd name="connsiteX1" fmla="*/ 865590 w 865553"/>
              <a:gd name="connsiteY1" fmla="*/ -57 h 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553" h="7380">
                <a:moveTo>
                  <a:pt x="37" y="7323"/>
                </a:moveTo>
                <a:lnTo>
                  <a:pt x="865590" y="-57"/>
                </a:lnTo>
              </a:path>
            </a:pathLst>
          </a:custGeom>
          <a:noFill/>
          <a:ln w="2082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A60677-7692-E36D-A119-DC9DAB39A15E}"/>
              </a:ext>
            </a:extLst>
          </p:cNvPr>
          <p:cNvSpPr txBox="1"/>
          <p:nvPr/>
        </p:nvSpPr>
        <p:spPr>
          <a:xfrm>
            <a:off x="6168031" y="3249892"/>
            <a:ext cx="432970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DCBF26-55EB-5A6C-AF22-389644AECAD6}"/>
              </a:ext>
            </a:extLst>
          </p:cNvPr>
          <p:cNvSpPr txBox="1"/>
          <p:nvPr/>
        </p:nvSpPr>
        <p:spPr>
          <a:xfrm>
            <a:off x="6408785" y="3249892"/>
            <a:ext cx="328766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E1C8F-6F1C-9DAC-D007-0DF549AC1A9C}"/>
              </a:ext>
            </a:extLst>
          </p:cNvPr>
          <p:cNvSpPr txBox="1"/>
          <p:nvPr/>
        </p:nvSpPr>
        <p:spPr>
          <a:xfrm>
            <a:off x="6556506" y="3249892"/>
            <a:ext cx="266243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2B8D16-4BCF-8DE0-DE36-D4C44937307F}"/>
              </a:ext>
            </a:extLst>
          </p:cNvPr>
          <p:cNvSpPr txBox="1"/>
          <p:nvPr/>
        </p:nvSpPr>
        <p:spPr>
          <a:xfrm>
            <a:off x="6648872" y="3249892"/>
            <a:ext cx="412129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w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45C6BD-27CD-4A61-B2F4-FBF4AFA2022F}"/>
              </a:ext>
            </a:extLst>
          </p:cNvPr>
          <p:cNvSpPr txBox="1"/>
          <p:nvPr/>
        </p:nvSpPr>
        <p:spPr>
          <a:xfrm>
            <a:off x="6889626" y="3249892"/>
            <a:ext cx="349606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64E50E-14BD-888D-E889-ECC1EB45BA8F}"/>
              </a:ext>
            </a:extLst>
          </p:cNvPr>
          <p:cNvSpPr txBox="1"/>
          <p:nvPr/>
        </p:nvSpPr>
        <p:spPr>
          <a:xfrm>
            <a:off x="7056353" y="3249892"/>
            <a:ext cx="287084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09C7BE7-9364-D08D-07CB-BCE3827044C3}"/>
              </a:ext>
            </a:extLst>
          </p:cNvPr>
          <p:cNvSpPr txBox="1"/>
          <p:nvPr/>
        </p:nvSpPr>
        <p:spPr>
          <a:xfrm>
            <a:off x="7167394" y="3249892"/>
            <a:ext cx="432970" cy="445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A352B6-E455-215B-BBB7-F505BA0F524A}"/>
              </a:ext>
            </a:extLst>
          </p:cNvPr>
          <p:cNvSpPr txBox="1"/>
          <p:nvPr/>
        </p:nvSpPr>
        <p:spPr>
          <a:xfrm>
            <a:off x="6168031" y="3667662"/>
            <a:ext cx="37044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F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C399FD-C9A9-311A-A730-6126B08E47D5}"/>
              </a:ext>
            </a:extLst>
          </p:cNvPr>
          <p:cNvSpPr txBox="1"/>
          <p:nvPr/>
        </p:nvSpPr>
        <p:spPr>
          <a:xfrm>
            <a:off x="6353432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9C9E10-99A5-10BC-4445-74E3B5D6D542}"/>
              </a:ext>
            </a:extLst>
          </p:cNvPr>
          <p:cNvSpPr txBox="1"/>
          <p:nvPr/>
        </p:nvSpPr>
        <p:spPr>
          <a:xfrm>
            <a:off x="6520159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E13180-2990-C309-83B2-7E7EBE8A45FB}"/>
              </a:ext>
            </a:extLst>
          </p:cNvPr>
          <p:cNvSpPr txBox="1"/>
          <p:nvPr/>
        </p:nvSpPr>
        <p:spPr>
          <a:xfrm>
            <a:off x="6686886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ED7C0C-394E-5127-A30A-EEAF14050ADA}"/>
              </a:ext>
            </a:extLst>
          </p:cNvPr>
          <p:cNvSpPr txBox="1"/>
          <p:nvPr/>
        </p:nvSpPr>
        <p:spPr>
          <a:xfrm>
            <a:off x="6834607" y="3667662"/>
            <a:ext cx="266243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550D2A-2D20-15FF-1C20-7AD448E922B4}"/>
              </a:ext>
            </a:extLst>
          </p:cNvPr>
          <p:cNvSpPr txBox="1"/>
          <p:nvPr/>
        </p:nvSpPr>
        <p:spPr>
          <a:xfrm>
            <a:off x="6926973" y="3667662"/>
            <a:ext cx="245402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EBDA89-3C48-FCEB-6694-1527D1D80315}"/>
              </a:ext>
            </a:extLst>
          </p:cNvPr>
          <p:cNvSpPr txBox="1"/>
          <p:nvPr/>
        </p:nvSpPr>
        <p:spPr>
          <a:xfrm>
            <a:off x="7018339" y="366766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0F01CB2-8AEE-5FA3-EE9F-8CEC04831201}"/>
              </a:ext>
            </a:extLst>
          </p:cNvPr>
          <p:cNvSpPr txBox="1"/>
          <p:nvPr/>
        </p:nvSpPr>
        <p:spPr>
          <a:xfrm>
            <a:off x="7185066" y="3667662"/>
            <a:ext cx="328766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618115-F3E4-BD7B-9722-A990B1675B33}"/>
              </a:ext>
            </a:extLst>
          </p:cNvPr>
          <p:cNvSpPr txBox="1"/>
          <p:nvPr/>
        </p:nvSpPr>
        <p:spPr>
          <a:xfrm>
            <a:off x="2671068" y="3961452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BC5873B-17E0-F686-BDC3-3C983D120E1C}"/>
              </a:ext>
            </a:extLst>
          </p:cNvPr>
          <p:cNvSpPr txBox="1"/>
          <p:nvPr/>
        </p:nvSpPr>
        <p:spPr>
          <a:xfrm>
            <a:off x="2800834" y="4132347"/>
            <a:ext cx="245402" cy="320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41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BCEC0E-E02D-B76E-659B-96C8CC5BF91D}"/>
              </a:ext>
            </a:extLst>
          </p:cNvPr>
          <p:cNvSpPr txBox="1"/>
          <p:nvPr/>
        </p:nvSpPr>
        <p:spPr>
          <a:xfrm>
            <a:off x="2956376" y="3961452"/>
            <a:ext cx="412129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F76766-04AE-AF6B-EF48-D523B6EC522C}"/>
              </a:ext>
            </a:extLst>
          </p:cNvPr>
          <p:cNvSpPr txBox="1"/>
          <p:nvPr/>
        </p:nvSpPr>
        <p:spPr>
          <a:xfrm>
            <a:off x="3197130" y="396145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2BC481-0CDE-BC5A-D3B9-AC36FE45849D}"/>
              </a:ext>
            </a:extLst>
          </p:cNvPr>
          <p:cNvSpPr txBox="1"/>
          <p:nvPr/>
        </p:nvSpPr>
        <p:spPr>
          <a:xfrm>
            <a:off x="3363857" y="3961452"/>
            <a:ext cx="349607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8AD455D-7AE2-68D5-747A-A0846D5D5ADE}"/>
              </a:ext>
            </a:extLst>
          </p:cNvPr>
          <p:cNvSpPr txBox="1"/>
          <p:nvPr/>
        </p:nvSpPr>
        <p:spPr>
          <a:xfrm>
            <a:off x="3530584" y="3961452"/>
            <a:ext cx="307925" cy="445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26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847673-2A1C-FCE5-E9A6-1EA43839DE18}"/>
              </a:ext>
            </a:extLst>
          </p:cNvPr>
          <p:cNvSpPr txBox="1"/>
          <p:nvPr/>
        </p:nvSpPr>
        <p:spPr>
          <a:xfrm>
            <a:off x="8657579" y="3795548"/>
            <a:ext cx="328766" cy="40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C74C39-A51B-BFD3-5A9F-7E7040504D18}"/>
              </a:ext>
            </a:extLst>
          </p:cNvPr>
          <p:cNvSpPr txBox="1"/>
          <p:nvPr/>
        </p:nvSpPr>
        <p:spPr>
          <a:xfrm>
            <a:off x="8796526" y="3934486"/>
            <a:ext cx="245402" cy="29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77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288DB3-9294-BE8B-E383-E491F36669D4}"/>
              </a:ext>
            </a:extLst>
          </p:cNvPr>
          <p:cNvSpPr txBox="1"/>
          <p:nvPr/>
        </p:nvSpPr>
        <p:spPr>
          <a:xfrm>
            <a:off x="8926135" y="3795548"/>
            <a:ext cx="349607" cy="40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C504936-9152-BB4C-82E8-7A53C28D6CA6}"/>
              </a:ext>
            </a:extLst>
          </p:cNvPr>
          <p:cNvSpPr txBox="1"/>
          <p:nvPr/>
        </p:nvSpPr>
        <p:spPr>
          <a:xfrm>
            <a:off x="9126770" y="3795548"/>
            <a:ext cx="328766" cy="40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285E77-4B4A-EF44-085B-4DDA68B8D1EF}"/>
              </a:ext>
            </a:extLst>
          </p:cNvPr>
          <p:cNvSpPr txBox="1"/>
          <p:nvPr/>
        </p:nvSpPr>
        <p:spPr>
          <a:xfrm>
            <a:off x="9265717" y="3795548"/>
            <a:ext cx="328766" cy="40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1630170-7FA5-C9A9-96D4-9FC48514E34F}"/>
              </a:ext>
            </a:extLst>
          </p:cNvPr>
          <p:cNvSpPr txBox="1"/>
          <p:nvPr/>
        </p:nvSpPr>
        <p:spPr>
          <a:xfrm>
            <a:off x="9404642" y="3795548"/>
            <a:ext cx="307925" cy="40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33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D35399C-2155-D403-24CE-B2AA526512F7}"/>
              </a:ext>
            </a:extLst>
          </p:cNvPr>
          <p:cNvSpPr/>
          <p:nvPr/>
        </p:nvSpPr>
        <p:spPr>
          <a:xfrm>
            <a:off x="1713778" y="3380165"/>
            <a:ext cx="2750990" cy="20840"/>
          </a:xfrm>
          <a:custGeom>
            <a:avLst/>
            <a:gdLst>
              <a:gd name="connsiteX0" fmla="*/ -42 w 2750990"/>
              <a:gd name="connsiteY0" fmla="*/ 13 h 20840"/>
              <a:gd name="connsiteX1" fmla="*/ 2750949 w 2750990"/>
              <a:gd name="connsiteY1" fmla="*/ 13 h 2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0990" h="20840">
                <a:moveTo>
                  <a:pt x="-42" y="13"/>
                </a:moveTo>
                <a:lnTo>
                  <a:pt x="2750949" y="13"/>
                </a:lnTo>
              </a:path>
            </a:pathLst>
          </a:custGeom>
          <a:noFill/>
          <a:ln w="2082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38FABE0-870B-EB9E-7C38-42F094BEDB56}"/>
              </a:ext>
            </a:extLst>
          </p:cNvPr>
          <p:cNvSpPr/>
          <p:nvPr/>
        </p:nvSpPr>
        <p:spPr>
          <a:xfrm>
            <a:off x="9784895" y="3020950"/>
            <a:ext cx="392139" cy="1363427"/>
          </a:xfrm>
          <a:custGeom>
            <a:avLst/>
            <a:gdLst>
              <a:gd name="connsiteX0" fmla="*/ 185901 w 392139"/>
              <a:gd name="connsiteY0" fmla="*/ 1362450 h 1363427"/>
              <a:gd name="connsiteX1" fmla="*/ 144594 w 392139"/>
              <a:gd name="connsiteY1" fmla="*/ 1338100 h 1363427"/>
              <a:gd name="connsiteX2" fmla="*/ 7774 w 392139"/>
              <a:gd name="connsiteY2" fmla="*/ 866108 h 1363427"/>
              <a:gd name="connsiteX3" fmla="*/ 0 w 392139"/>
              <a:gd name="connsiteY3" fmla="*/ 681553 h 1363427"/>
              <a:gd name="connsiteX4" fmla="*/ 27323 w 392139"/>
              <a:gd name="connsiteY4" fmla="*/ 341349 h 1363427"/>
              <a:gd name="connsiteX5" fmla="*/ 196947 w 392139"/>
              <a:gd name="connsiteY5" fmla="*/ 0 h 1363427"/>
              <a:gd name="connsiteX6" fmla="*/ 341332 w 392139"/>
              <a:gd name="connsiteY6" fmla="*/ 228604 h 1363427"/>
              <a:gd name="connsiteX7" fmla="*/ 366425 w 392139"/>
              <a:gd name="connsiteY7" fmla="*/ 1016420 h 1363427"/>
              <a:gd name="connsiteX8" fmla="*/ 225186 w 392139"/>
              <a:gd name="connsiteY8" fmla="*/ 1354908 h 1363427"/>
              <a:gd name="connsiteX9" fmla="*/ 185901 w 392139"/>
              <a:gd name="connsiteY9" fmla="*/ 1362450 h 136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39" h="1363427">
                <a:moveTo>
                  <a:pt x="185901" y="1362450"/>
                </a:moveTo>
                <a:cubicBezTo>
                  <a:pt x="173605" y="1359641"/>
                  <a:pt x="157099" y="1350783"/>
                  <a:pt x="144594" y="1338100"/>
                </a:cubicBezTo>
                <a:cubicBezTo>
                  <a:pt x="78987" y="1271580"/>
                  <a:pt x="26384" y="1090078"/>
                  <a:pt x="7774" y="866108"/>
                </a:cubicBezTo>
                <a:cubicBezTo>
                  <a:pt x="2480" y="802295"/>
                  <a:pt x="0" y="756437"/>
                  <a:pt x="0" y="681553"/>
                </a:cubicBezTo>
                <a:cubicBezTo>
                  <a:pt x="0" y="553601"/>
                  <a:pt x="8816" y="450686"/>
                  <a:pt x="27323" y="341349"/>
                </a:cubicBezTo>
                <a:cubicBezTo>
                  <a:pt x="62127" y="136016"/>
                  <a:pt x="130381" y="-115"/>
                  <a:pt x="196947" y="0"/>
                </a:cubicBezTo>
                <a:cubicBezTo>
                  <a:pt x="249236" y="90"/>
                  <a:pt x="303923" y="86308"/>
                  <a:pt x="341332" y="228604"/>
                </a:cubicBezTo>
                <a:cubicBezTo>
                  <a:pt x="398290" y="445247"/>
                  <a:pt x="408377" y="763047"/>
                  <a:pt x="366425" y="1016420"/>
                </a:cubicBezTo>
                <a:cubicBezTo>
                  <a:pt x="336955" y="1194285"/>
                  <a:pt x="283394" y="1322129"/>
                  <a:pt x="225186" y="1354908"/>
                </a:cubicBezTo>
                <a:cubicBezTo>
                  <a:pt x="212640" y="1361977"/>
                  <a:pt x="197988" y="1365201"/>
                  <a:pt x="185901" y="1362450"/>
                </a:cubicBezTo>
                <a:close/>
              </a:path>
            </a:pathLst>
          </a:custGeom>
          <a:solidFill>
            <a:srgbClr val="5E3C99"/>
          </a:solidFill>
          <a:ln w="5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4A7B71F8-822A-A479-C1BA-41EB8F0A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A223A1B-C963-CFFA-A014-E2FB3A06E8E0}"/>
              </a:ext>
            </a:extLst>
          </p:cNvPr>
          <p:cNvGrpSpPr/>
          <p:nvPr/>
        </p:nvGrpSpPr>
        <p:grpSpPr>
          <a:xfrm>
            <a:off x="1701072" y="2313140"/>
            <a:ext cx="8488944" cy="3648491"/>
            <a:chOff x="1701072" y="2313142"/>
            <a:chExt cx="8488944" cy="3648491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4A4D8F8-1FCA-6903-B902-97820E2BF983}"/>
                </a:ext>
              </a:extLst>
            </p:cNvPr>
            <p:cNvSpPr/>
            <p:nvPr/>
          </p:nvSpPr>
          <p:spPr>
            <a:xfrm>
              <a:off x="8396503" y="3007872"/>
              <a:ext cx="418018" cy="1389375"/>
            </a:xfrm>
            <a:custGeom>
              <a:avLst/>
              <a:gdLst>
                <a:gd name="connsiteX0" fmla="*/ 356833 w 418018"/>
                <a:gd name="connsiteY0" fmla="*/ 203528 h 1389375"/>
                <a:gd name="connsiteX1" fmla="*/ 356833 w 418018"/>
                <a:gd name="connsiteY1" fmla="*/ 1185881 h 1389375"/>
                <a:gd name="connsiteX2" fmla="*/ 61255 w 418018"/>
                <a:gd name="connsiteY2" fmla="*/ 1185881 h 1389375"/>
                <a:gd name="connsiteX3" fmla="*/ 61255 w 418018"/>
                <a:gd name="connsiteY3" fmla="*/ 203528 h 1389375"/>
                <a:gd name="connsiteX4" fmla="*/ 356833 w 418018"/>
                <a:gd name="connsiteY4" fmla="*/ 203528 h 138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18" h="1389375">
                  <a:moveTo>
                    <a:pt x="356833" y="203528"/>
                  </a:moveTo>
                  <a:cubicBezTo>
                    <a:pt x="438446" y="474792"/>
                    <a:pt x="438446" y="914617"/>
                    <a:pt x="356833" y="1185881"/>
                  </a:cubicBezTo>
                  <a:cubicBezTo>
                    <a:pt x="275193" y="1457229"/>
                    <a:pt x="142868" y="1457229"/>
                    <a:pt x="61255" y="1185881"/>
                  </a:cubicBezTo>
                  <a:cubicBezTo>
                    <a:pt x="-20385" y="914617"/>
                    <a:pt x="-20385" y="474792"/>
                    <a:pt x="61255" y="203528"/>
                  </a:cubicBezTo>
                  <a:cubicBezTo>
                    <a:pt x="142868" y="-67820"/>
                    <a:pt x="275193" y="-67820"/>
                    <a:pt x="356833" y="203528"/>
                  </a:cubicBezTo>
                  <a:close/>
                </a:path>
              </a:pathLst>
            </a:custGeom>
            <a:noFill/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7" name="Graphic 5">
              <a:extLst>
                <a:ext uri="{FF2B5EF4-FFF2-40B4-BE49-F238E27FC236}">
                  <a16:creationId xmlns:a16="http://schemas.microsoft.com/office/drawing/2014/main" id="{435FFB0E-D1FF-421F-EC2B-7A1CEB6059AD}"/>
                </a:ext>
              </a:extLst>
            </p:cNvPr>
            <p:cNvGrpSpPr/>
            <p:nvPr/>
          </p:nvGrpSpPr>
          <p:grpSpPr>
            <a:xfrm>
              <a:off x="8599812" y="3007865"/>
              <a:ext cx="1389389" cy="1389388"/>
              <a:chOff x="8599812" y="3007865"/>
              <a:chExt cx="1389389" cy="1389388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D1D4D04-9610-A8BC-5ABE-414FE9165AC8}"/>
                  </a:ext>
                </a:extLst>
              </p:cNvPr>
              <p:cNvSpPr/>
              <p:nvPr/>
            </p:nvSpPr>
            <p:spPr>
              <a:xfrm>
                <a:off x="8599812" y="3007865"/>
                <a:ext cx="1389389" cy="1389388"/>
              </a:xfrm>
              <a:custGeom>
                <a:avLst/>
                <a:gdLst>
                  <a:gd name="connsiteX0" fmla="*/ 33 w 1389389"/>
                  <a:gd name="connsiteY0" fmla="*/ 17 h 1389388"/>
                  <a:gd name="connsiteX1" fmla="*/ 1389422 w 1389389"/>
                  <a:gd name="connsiteY1" fmla="*/ 17 h 1389388"/>
                  <a:gd name="connsiteX2" fmla="*/ 1389422 w 1389389"/>
                  <a:gd name="connsiteY2" fmla="*/ 1389406 h 1389388"/>
                  <a:gd name="connsiteX3" fmla="*/ 33 w 1389389"/>
                  <a:gd name="connsiteY3" fmla="*/ 1389406 h 138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389" h="1389388">
                    <a:moveTo>
                      <a:pt x="33" y="17"/>
                    </a:moveTo>
                    <a:lnTo>
                      <a:pt x="1389422" y="17"/>
                    </a:lnTo>
                    <a:lnTo>
                      <a:pt x="1389422" y="1389406"/>
                    </a:lnTo>
                    <a:lnTo>
                      <a:pt x="33" y="1389406"/>
                    </a:lnTo>
                    <a:close/>
                  </a:path>
                </a:pathLst>
              </a:custGeom>
              <a:solidFill>
                <a:srgbClr val="FFFFFF"/>
              </a:solidFill>
              <a:ln w="277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DD4DAA8-1CAA-E3FD-1468-ED569FA3DCD0}"/>
                  </a:ext>
                </a:extLst>
              </p:cNvPr>
              <p:cNvSpPr/>
              <p:nvPr/>
            </p:nvSpPr>
            <p:spPr>
              <a:xfrm>
                <a:off x="8599812" y="3007865"/>
                <a:ext cx="1389389" cy="1389388"/>
              </a:xfrm>
              <a:custGeom>
                <a:avLst/>
                <a:gdLst>
                  <a:gd name="connsiteX0" fmla="*/ 13065 w 1389389"/>
                  <a:gd name="connsiteY0" fmla="*/ 17 h 1389388"/>
                  <a:gd name="connsiteX1" fmla="*/ 1364024 w 1389389"/>
                  <a:gd name="connsiteY1" fmla="*/ 17 h 1389388"/>
                  <a:gd name="connsiteX2" fmla="*/ 1389422 w 1389389"/>
                  <a:gd name="connsiteY2" fmla="*/ 1389406 h 1389388"/>
                  <a:gd name="connsiteX3" fmla="*/ 33 w 1389389"/>
                  <a:gd name="connsiteY3" fmla="*/ 1389406 h 138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389" h="1389388">
                    <a:moveTo>
                      <a:pt x="13065" y="17"/>
                    </a:moveTo>
                    <a:lnTo>
                      <a:pt x="1364024" y="17"/>
                    </a:lnTo>
                    <a:lnTo>
                      <a:pt x="1389422" y="1389406"/>
                    </a:lnTo>
                    <a:lnTo>
                      <a:pt x="33" y="1389406"/>
                    </a:lnTo>
                    <a:close/>
                  </a:path>
                </a:pathLst>
              </a:custGeom>
              <a:noFill/>
              <a:ln w="2776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8171B37-9492-749A-4DCB-ACF43F971197}"/>
                </a:ext>
              </a:extLst>
            </p:cNvPr>
            <p:cNvSpPr/>
            <p:nvPr/>
          </p:nvSpPr>
          <p:spPr>
            <a:xfrm>
              <a:off x="8411418" y="3017307"/>
              <a:ext cx="1524442" cy="603714"/>
            </a:xfrm>
            <a:custGeom>
              <a:avLst/>
              <a:gdLst>
                <a:gd name="connsiteX0" fmla="*/ 194741 w 1537331"/>
                <a:gd name="connsiteY0" fmla="*/ 12 h 613415"/>
                <a:gd name="connsiteX1" fmla="*/ 1537363 w 1537331"/>
                <a:gd name="connsiteY1" fmla="*/ 4153 h 613415"/>
                <a:gd name="connsiteX2" fmla="*/ 1384419 w 1537331"/>
                <a:gd name="connsiteY2" fmla="*/ 414356 h 613415"/>
                <a:gd name="connsiteX3" fmla="*/ 1369858 w 1537331"/>
                <a:gd name="connsiteY3" fmla="*/ 609176 h 613415"/>
                <a:gd name="connsiteX4" fmla="*/ 31 w 1537331"/>
                <a:gd name="connsiteY4" fmla="*/ 613427 h 613415"/>
                <a:gd name="connsiteX5" fmla="*/ 6978 w 1537331"/>
                <a:gd name="connsiteY5" fmla="*/ 510307 h 613415"/>
                <a:gd name="connsiteX6" fmla="*/ 16399 w 1537331"/>
                <a:gd name="connsiteY6" fmla="*/ 409687 h 613415"/>
                <a:gd name="connsiteX7" fmla="*/ 49188 w 1537331"/>
                <a:gd name="connsiteY7" fmla="*/ 236125 h 613415"/>
                <a:gd name="connsiteX8" fmla="*/ 102374 w 1537331"/>
                <a:gd name="connsiteY8" fmla="*/ 93907 h 613415"/>
                <a:gd name="connsiteX9" fmla="*/ 144917 w 1537331"/>
                <a:gd name="connsiteY9" fmla="*/ 33997 h 613415"/>
                <a:gd name="connsiteX10" fmla="*/ 194741 w 1537331"/>
                <a:gd name="connsiteY10" fmla="*/ 12 h 61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331" h="613415">
                  <a:moveTo>
                    <a:pt x="194741" y="12"/>
                  </a:moveTo>
                  <a:lnTo>
                    <a:pt x="1537363" y="4153"/>
                  </a:lnTo>
                  <a:cubicBezTo>
                    <a:pt x="1460085" y="129531"/>
                    <a:pt x="1408178" y="268887"/>
                    <a:pt x="1384419" y="414356"/>
                  </a:cubicBezTo>
                  <a:cubicBezTo>
                    <a:pt x="1373998" y="478712"/>
                    <a:pt x="1369108" y="543958"/>
                    <a:pt x="1369858" y="609176"/>
                  </a:cubicBezTo>
                  <a:lnTo>
                    <a:pt x="31" y="613427"/>
                  </a:lnTo>
                  <a:cubicBezTo>
                    <a:pt x="1866" y="578998"/>
                    <a:pt x="4144" y="544708"/>
                    <a:pt x="6978" y="510307"/>
                  </a:cubicBezTo>
                  <a:cubicBezTo>
                    <a:pt x="9563" y="476767"/>
                    <a:pt x="12842" y="443227"/>
                    <a:pt x="16399" y="409687"/>
                  </a:cubicBezTo>
                  <a:cubicBezTo>
                    <a:pt x="21956" y="350944"/>
                    <a:pt x="33016" y="292895"/>
                    <a:pt x="49188" y="236125"/>
                  </a:cubicBezTo>
                  <a:cubicBezTo>
                    <a:pt x="63193" y="187385"/>
                    <a:pt x="81005" y="139840"/>
                    <a:pt x="102374" y="93907"/>
                  </a:cubicBezTo>
                  <a:cubicBezTo>
                    <a:pt x="112572" y="71455"/>
                    <a:pt x="127022" y="51031"/>
                    <a:pt x="144917" y="33997"/>
                  </a:cubicBezTo>
                  <a:cubicBezTo>
                    <a:pt x="159589" y="20103"/>
                    <a:pt x="176401" y="8599"/>
                    <a:pt x="194741" y="1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2512A2F-B239-7A9B-7060-2EFA18E0A9E5}"/>
                </a:ext>
              </a:extLst>
            </p:cNvPr>
            <p:cNvSpPr/>
            <p:nvPr/>
          </p:nvSpPr>
          <p:spPr>
            <a:xfrm>
              <a:off x="8408334" y="3628755"/>
              <a:ext cx="1537129" cy="764580"/>
            </a:xfrm>
            <a:custGeom>
              <a:avLst/>
              <a:gdLst>
                <a:gd name="connsiteX0" fmla="*/ 1246 w 1537129"/>
                <a:gd name="connsiteY0" fmla="*/ 5550 h 764580"/>
                <a:gd name="connsiteX1" fmla="*/ 1886 w 1537129"/>
                <a:gd name="connsiteY1" fmla="*/ 111172 h 764580"/>
                <a:gd name="connsiteX2" fmla="*/ 5915 w 1537129"/>
                <a:gd name="connsiteY2" fmla="*/ 225240 h 764580"/>
                <a:gd name="connsiteX3" fmla="*/ 21643 w 1537129"/>
                <a:gd name="connsiteY3" fmla="*/ 378407 h 764580"/>
                <a:gd name="connsiteX4" fmla="*/ 48125 w 1537129"/>
                <a:gd name="connsiteY4" fmla="*/ 526905 h 764580"/>
                <a:gd name="connsiteX5" fmla="*/ 92196 w 1537129"/>
                <a:gd name="connsiteY5" fmla="*/ 645308 h 764580"/>
                <a:gd name="connsiteX6" fmla="*/ 133767 w 1537129"/>
                <a:gd name="connsiteY6" fmla="*/ 715222 h 764580"/>
                <a:gd name="connsiteX7" fmla="*/ 182506 w 1537129"/>
                <a:gd name="connsiteY7" fmla="*/ 755487 h 764580"/>
                <a:gd name="connsiteX8" fmla="*/ 1537161 w 1537129"/>
                <a:gd name="connsiteY8" fmla="*/ 764601 h 764580"/>
                <a:gd name="connsiteX9" fmla="*/ 1489838 w 1537129"/>
                <a:gd name="connsiteY9" fmla="*/ 716973 h 764580"/>
                <a:gd name="connsiteX10" fmla="*/ 1442515 w 1537129"/>
                <a:gd name="connsiteY10" fmla="*/ 639778 h 764580"/>
                <a:gd name="connsiteX11" fmla="*/ 1416033 w 1537129"/>
                <a:gd name="connsiteY11" fmla="*/ 561750 h 764580"/>
                <a:gd name="connsiteX12" fmla="*/ 1394304 w 1537129"/>
                <a:gd name="connsiteY12" fmla="*/ 476192 h 764580"/>
                <a:gd name="connsiteX13" fmla="*/ 1371518 w 1537129"/>
                <a:gd name="connsiteY13" fmla="*/ 334669 h 764580"/>
                <a:gd name="connsiteX14" fmla="*/ 1360236 w 1537129"/>
                <a:gd name="connsiteY14" fmla="*/ 190200 h 764580"/>
                <a:gd name="connsiteX15" fmla="*/ 1360569 w 1537129"/>
                <a:gd name="connsiteY15" fmla="*/ 21 h 7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7129" h="764580">
                  <a:moveTo>
                    <a:pt x="1246" y="5550"/>
                  </a:moveTo>
                  <a:cubicBezTo>
                    <a:pt x="-1255" y="44203"/>
                    <a:pt x="691" y="73825"/>
                    <a:pt x="1886" y="111172"/>
                  </a:cubicBezTo>
                  <a:cubicBezTo>
                    <a:pt x="3081" y="147324"/>
                    <a:pt x="1886" y="182475"/>
                    <a:pt x="5915" y="225240"/>
                  </a:cubicBezTo>
                  <a:cubicBezTo>
                    <a:pt x="8388" y="265505"/>
                    <a:pt x="13501" y="329028"/>
                    <a:pt x="21643" y="378407"/>
                  </a:cubicBezTo>
                  <a:cubicBezTo>
                    <a:pt x="29673" y="427369"/>
                    <a:pt x="34870" y="479137"/>
                    <a:pt x="48125" y="526905"/>
                  </a:cubicBezTo>
                  <a:cubicBezTo>
                    <a:pt x="56906" y="569670"/>
                    <a:pt x="74940" y="605155"/>
                    <a:pt x="92196" y="645308"/>
                  </a:cubicBezTo>
                  <a:cubicBezTo>
                    <a:pt x="102283" y="668539"/>
                    <a:pt x="117483" y="692742"/>
                    <a:pt x="133767" y="715222"/>
                  </a:cubicBezTo>
                  <a:cubicBezTo>
                    <a:pt x="143103" y="728032"/>
                    <a:pt x="161110" y="744205"/>
                    <a:pt x="182506" y="755487"/>
                  </a:cubicBezTo>
                  <a:lnTo>
                    <a:pt x="1537161" y="764601"/>
                  </a:lnTo>
                  <a:cubicBezTo>
                    <a:pt x="1519793" y="750291"/>
                    <a:pt x="1504065" y="734340"/>
                    <a:pt x="1489838" y="716973"/>
                  </a:cubicBezTo>
                  <a:cubicBezTo>
                    <a:pt x="1470720" y="693520"/>
                    <a:pt x="1454770" y="667455"/>
                    <a:pt x="1442515" y="639778"/>
                  </a:cubicBezTo>
                  <a:cubicBezTo>
                    <a:pt x="1432734" y="614158"/>
                    <a:pt x="1423842" y="588121"/>
                    <a:pt x="1416033" y="561750"/>
                  </a:cubicBezTo>
                  <a:cubicBezTo>
                    <a:pt x="1407669" y="533518"/>
                    <a:pt x="1400389" y="505091"/>
                    <a:pt x="1394304" y="476192"/>
                  </a:cubicBezTo>
                  <a:cubicBezTo>
                    <a:pt x="1384883" y="429425"/>
                    <a:pt x="1377159" y="382102"/>
                    <a:pt x="1371518" y="334669"/>
                  </a:cubicBezTo>
                  <a:cubicBezTo>
                    <a:pt x="1365766" y="286679"/>
                    <a:pt x="1362070" y="238495"/>
                    <a:pt x="1360236" y="190200"/>
                  </a:cubicBezTo>
                  <a:lnTo>
                    <a:pt x="1360569" y="21"/>
                  </a:lnTo>
                  <a:close/>
                </a:path>
              </a:pathLst>
            </a:custGeom>
            <a:solidFill>
              <a:srgbClr val="5E3C99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372D0D6-8950-7555-94D4-1708D0A4939B}"/>
                </a:ext>
              </a:extLst>
            </p:cNvPr>
            <p:cNvSpPr/>
            <p:nvPr/>
          </p:nvSpPr>
          <p:spPr>
            <a:xfrm>
              <a:off x="8402908" y="3624726"/>
              <a:ext cx="1375495" cy="20840"/>
            </a:xfrm>
            <a:custGeom>
              <a:avLst/>
              <a:gdLst>
                <a:gd name="connsiteX0" fmla="*/ 30 w 1375495"/>
                <a:gd name="connsiteY0" fmla="*/ 16 h 20840"/>
                <a:gd name="connsiteX1" fmla="*/ 1375526 w 1375495"/>
                <a:gd name="connsiteY1" fmla="*/ 16 h 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5495" h="20840">
                  <a:moveTo>
                    <a:pt x="30" y="16"/>
                  </a:moveTo>
                  <a:lnTo>
                    <a:pt x="1375526" y="16"/>
                  </a:lnTo>
                </a:path>
              </a:pathLst>
            </a:custGeom>
            <a:noFill/>
            <a:ln w="208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379D47B-E644-2398-CA69-BB63B42EB34C}"/>
                </a:ext>
              </a:extLst>
            </p:cNvPr>
            <p:cNvSpPr/>
            <p:nvPr/>
          </p:nvSpPr>
          <p:spPr>
            <a:xfrm>
              <a:off x="9771998" y="3007872"/>
              <a:ext cx="418018" cy="1389375"/>
            </a:xfrm>
            <a:custGeom>
              <a:avLst/>
              <a:gdLst>
                <a:gd name="connsiteX0" fmla="*/ 356850 w 418018"/>
                <a:gd name="connsiteY0" fmla="*/ 203528 h 1389375"/>
                <a:gd name="connsiteX1" fmla="*/ 356850 w 418018"/>
                <a:gd name="connsiteY1" fmla="*/ 1185881 h 1389375"/>
                <a:gd name="connsiteX2" fmla="*/ 61271 w 418018"/>
                <a:gd name="connsiteY2" fmla="*/ 1185881 h 1389375"/>
                <a:gd name="connsiteX3" fmla="*/ 61271 w 418018"/>
                <a:gd name="connsiteY3" fmla="*/ 203528 h 1389375"/>
                <a:gd name="connsiteX4" fmla="*/ 356850 w 418018"/>
                <a:gd name="connsiteY4" fmla="*/ 203528 h 138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18" h="1389375">
                  <a:moveTo>
                    <a:pt x="356850" y="203528"/>
                  </a:moveTo>
                  <a:cubicBezTo>
                    <a:pt x="438463" y="474792"/>
                    <a:pt x="438463" y="914617"/>
                    <a:pt x="356850" y="1185881"/>
                  </a:cubicBezTo>
                  <a:cubicBezTo>
                    <a:pt x="275209" y="1457229"/>
                    <a:pt x="142884" y="1457229"/>
                    <a:pt x="61271" y="1185881"/>
                  </a:cubicBezTo>
                  <a:cubicBezTo>
                    <a:pt x="-20369" y="914617"/>
                    <a:pt x="-20369" y="474792"/>
                    <a:pt x="61271" y="203528"/>
                  </a:cubicBezTo>
                  <a:cubicBezTo>
                    <a:pt x="142884" y="-67820"/>
                    <a:pt x="275209" y="-67820"/>
                    <a:pt x="356850" y="20352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EB9CE04-68DA-8AD9-358B-65E6022D5815}"/>
                </a:ext>
              </a:extLst>
            </p:cNvPr>
            <p:cNvSpPr/>
            <p:nvPr/>
          </p:nvSpPr>
          <p:spPr>
            <a:xfrm>
              <a:off x="9778403" y="3398422"/>
              <a:ext cx="405979" cy="997303"/>
            </a:xfrm>
            <a:custGeom>
              <a:avLst/>
              <a:gdLst>
                <a:gd name="connsiteX0" fmla="*/ 485 w 405979"/>
                <a:gd name="connsiteY0" fmla="*/ 226434 h 997303"/>
                <a:gd name="connsiteX1" fmla="*/ 152 w 405979"/>
                <a:gd name="connsiteY1" fmla="*/ 303295 h 997303"/>
                <a:gd name="connsiteX2" fmla="*/ 6460 w 405979"/>
                <a:gd name="connsiteY2" fmla="*/ 467410 h 997303"/>
                <a:gd name="connsiteX3" fmla="*/ 17186 w 405979"/>
                <a:gd name="connsiteY3" fmla="*/ 589954 h 997303"/>
                <a:gd name="connsiteX4" fmla="*/ 40972 w 405979"/>
                <a:gd name="connsiteY4" fmla="*/ 713276 h 997303"/>
                <a:gd name="connsiteX5" fmla="*/ 66704 w 405979"/>
                <a:gd name="connsiteY5" fmla="*/ 809866 h 997303"/>
                <a:gd name="connsiteX6" fmla="*/ 101661 w 405979"/>
                <a:gd name="connsiteY6" fmla="*/ 906595 h 997303"/>
                <a:gd name="connsiteX7" fmla="*/ 164600 w 405979"/>
                <a:gd name="connsiteY7" fmla="*/ 976371 h 997303"/>
                <a:gd name="connsiteX8" fmla="*/ 211395 w 405979"/>
                <a:gd name="connsiteY8" fmla="*/ 997323 h 997303"/>
                <a:gd name="connsiteX9" fmla="*/ 259579 w 405979"/>
                <a:gd name="connsiteY9" fmla="*/ 963255 h 997303"/>
                <a:gd name="connsiteX10" fmla="*/ 291924 w 405979"/>
                <a:gd name="connsiteY10" fmla="*/ 917766 h 997303"/>
                <a:gd name="connsiteX11" fmla="*/ 334911 w 405979"/>
                <a:gd name="connsiteY11" fmla="*/ 823232 h 997303"/>
                <a:gd name="connsiteX12" fmla="*/ 369757 w 405979"/>
                <a:gd name="connsiteY12" fmla="*/ 693936 h 997303"/>
                <a:gd name="connsiteX13" fmla="*/ 391793 w 405979"/>
                <a:gd name="connsiteY13" fmla="*/ 566945 h 997303"/>
                <a:gd name="connsiteX14" fmla="*/ 402325 w 405979"/>
                <a:gd name="connsiteY14" fmla="*/ 419003 h 997303"/>
                <a:gd name="connsiteX15" fmla="*/ 406020 w 405979"/>
                <a:gd name="connsiteY15" fmla="*/ 272339 h 997303"/>
                <a:gd name="connsiteX16" fmla="*/ 394600 w 405979"/>
                <a:gd name="connsiteY16" fmla="*/ 92914 h 997303"/>
                <a:gd name="connsiteX17" fmla="*/ 382234 w 405979"/>
                <a:gd name="connsiteY17" fmla="*/ 19 h 99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979" h="997303">
                  <a:moveTo>
                    <a:pt x="485" y="226434"/>
                  </a:moveTo>
                  <a:cubicBezTo>
                    <a:pt x="41" y="252054"/>
                    <a:pt x="-70" y="277675"/>
                    <a:pt x="152" y="303295"/>
                  </a:cubicBezTo>
                  <a:cubicBezTo>
                    <a:pt x="708" y="358093"/>
                    <a:pt x="2764" y="412807"/>
                    <a:pt x="6460" y="467410"/>
                  </a:cubicBezTo>
                  <a:cubicBezTo>
                    <a:pt x="7961" y="508452"/>
                    <a:pt x="11545" y="549356"/>
                    <a:pt x="17186" y="589954"/>
                  </a:cubicBezTo>
                  <a:cubicBezTo>
                    <a:pt x="22965" y="631413"/>
                    <a:pt x="30996" y="672567"/>
                    <a:pt x="40972" y="713276"/>
                  </a:cubicBezTo>
                  <a:cubicBezTo>
                    <a:pt x="48141" y="745843"/>
                    <a:pt x="56700" y="778077"/>
                    <a:pt x="66704" y="809866"/>
                  </a:cubicBezTo>
                  <a:cubicBezTo>
                    <a:pt x="76902" y="842656"/>
                    <a:pt x="88628" y="874890"/>
                    <a:pt x="101661" y="906595"/>
                  </a:cubicBezTo>
                  <a:cubicBezTo>
                    <a:pt x="115972" y="935133"/>
                    <a:pt x="137674" y="959225"/>
                    <a:pt x="164600" y="976371"/>
                  </a:cubicBezTo>
                  <a:cubicBezTo>
                    <a:pt x="179161" y="985707"/>
                    <a:pt x="194889" y="992765"/>
                    <a:pt x="211395" y="997323"/>
                  </a:cubicBezTo>
                  <a:cubicBezTo>
                    <a:pt x="229512" y="989292"/>
                    <a:pt x="245907" y="977677"/>
                    <a:pt x="259579" y="963255"/>
                  </a:cubicBezTo>
                  <a:cubicBezTo>
                    <a:pt x="272389" y="949667"/>
                    <a:pt x="282587" y="933939"/>
                    <a:pt x="291924" y="917766"/>
                  </a:cubicBezTo>
                  <a:cubicBezTo>
                    <a:pt x="309291" y="887700"/>
                    <a:pt x="323629" y="855994"/>
                    <a:pt x="334911" y="823232"/>
                  </a:cubicBezTo>
                  <a:cubicBezTo>
                    <a:pt x="348472" y="780661"/>
                    <a:pt x="360087" y="737590"/>
                    <a:pt x="369757" y="693936"/>
                  </a:cubicBezTo>
                  <a:cubicBezTo>
                    <a:pt x="378983" y="651948"/>
                    <a:pt x="386374" y="609600"/>
                    <a:pt x="391793" y="566945"/>
                  </a:cubicBezTo>
                  <a:cubicBezTo>
                    <a:pt x="396461" y="517789"/>
                    <a:pt x="400046" y="468382"/>
                    <a:pt x="402325" y="419003"/>
                  </a:cubicBezTo>
                  <a:cubicBezTo>
                    <a:pt x="404714" y="370152"/>
                    <a:pt x="405909" y="321190"/>
                    <a:pt x="406020" y="272339"/>
                  </a:cubicBezTo>
                  <a:cubicBezTo>
                    <a:pt x="404936" y="212318"/>
                    <a:pt x="401130" y="152518"/>
                    <a:pt x="394600" y="92914"/>
                  </a:cubicBezTo>
                  <a:cubicBezTo>
                    <a:pt x="391238" y="61764"/>
                    <a:pt x="387125" y="30836"/>
                    <a:pt x="382234" y="19"/>
                  </a:cubicBezTo>
                  <a:close/>
                </a:path>
              </a:pathLst>
            </a:custGeom>
            <a:solidFill>
              <a:srgbClr val="5E3C99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01802C0-A818-4249-D0EE-A5D0C980263F}"/>
                </a:ext>
              </a:extLst>
            </p:cNvPr>
            <p:cNvSpPr/>
            <p:nvPr/>
          </p:nvSpPr>
          <p:spPr>
            <a:xfrm>
              <a:off x="2122647" y="2313170"/>
              <a:ext cx="2753296" cy="2778777"/>
            </a:xfrm>
            <a:custGeom>
              <a:avLst/>
              <a:gdLst>
                <a:gd name="connsiteX0" fmla="*/ 6160 w 2753296"/>
                <a:gd name="connsiteY0" fmla="*/ 17 h 2778777"/>
                <a:gd name="connsiteX1" fmla="*/ 2753260 w 2753296"/>
                <a:gd name="connsiteY1" fmla="*/ 17 h 2778777"/>
                <a:gd name="connsiteX2" fmla="*/ 2739144 w 2753296"/>
                <a:gd name="connsiteY2" fmla="*/ 2778795 h 2778777"/>
                <a:gd name="connsiteX3" fmla="*/ -37 w 2753296"/>
                <a:gd name="connsiteY3" fmla="*/ 2778795 h 277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3296" h="2778777">
                  <a:moveTo>
                    <a:pt x="6160" y="17"/>
                  </a:moveTo>
                  <a:lnTo>
                    <a:pt x="2753260" y="17"/>
                  </a:lnTo>
                  <a:lnTo>
                    <a:pt x="2739144" y="2778795"/>
                  </a:lnTo>
                  <a:lnTo>
                    <a:pt x="-37" y="2778795"/>
                  </a:lnTo>
                  <a:close/>
                </a:path>
              </a:pathLst>
            </a:custGeom>
            <a:noFill/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860A10F-2DBA-4FB4-13D8-B4A0AD2C074B}"/>
                </a:ext>
              </a:extLst>
            </p:cNvPr>
            <p:cNvSpPr/>
            <p:nvPr/>
          </p:nvSpPr>
          <p:spPr>
            <a:xfrm>
              <a:off x="1701072" y="2313142"/>
              <a:ext cx="836120" cy="2778833"/>
            </a:xfrm>
            <a:custGeom>
              <a:avLst/>
              <a:gdLst>
                <a:gd name="connsiteX0" fmla="*/ 713627 w 836120"/>
                <a:gd name="connsiteY0" fmla="*/ 406997 h 2778833"/>
                <a:gd name="connsiteX1" fmla="*/ 713627 w 836120"/>
                <a:gd name="connsiteY1" fmla="*/ 2371871 h 2778833"/>
                <a:gd name="connsiteX2" fmla="*/ 122387 w 836120"/>
                <a:gd name="connsiteY2" fmla="*/ 2371871 h 2778833"/>
                <a:gd name="connsiteX3" fmla="*/ 122387 w 836120"/>
                <a:gd name="connsiteY3" fmla="*/ 406997 h 2778833"/>
                <a:gd name="connsiteX4" fmla="*/ 713627 w 836120"/>
                <a:gd name="connsiteY4" fmla="*/ 406997 h 277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120" h="2778833">
                  <a:moveTo>
                    <a:pt x="713627" y="406997"/>
                  </a:moveTo>
                  <a:cubicBezTo>
                    <a:pt x="876880" y="949609"/>
                    <a:pt x="876880" y="1829259"/>
                    <a:pt x="713627" y="2371871"/>
                  </a:cubicBezTo>
                  <a:cubicBezTo>
                    <a:pt x="550263" y="2914510"/>
                    <a:pt x="285640" y="2914510"/>
                    <a:pt x="122387" y="2371871"/>
                  </a:cubicBezTo>
                  <a:cubicBezTo>
                    <a:pt x="-40867" y="1829259"/>
                    <a:pt x="-40867" y="949609"/>
                    <a:pt x="122387" y="406997"/>
                  </a:cubicBezTo>
                  <a:cubicBezTo>
                    <a:pt x="285640" y="-135643"/>
                    <a:pt x="550263" y="-135643"/>
                    <a:pt x="713627" y="406997"/>
                  </a:cubicBezTo>
                  <a:close/>
                </a:path>
              </a:pathLst>
            </a:custGeom>
            <a:noFill/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DCFEA13-8C31-17A7-EDCA-50A31711D661}"/>
                </a:ext>
              </a:extLst>
            </p:cNvPr>
            <p:cNvSpPr/>
            <p:nvPr/>
          </p:nvSpPr>
          <p:spPr>
            <a:xfrm>
              <a:off x="1713182" y="3362801"/>
              <a:ext cx="3077444" cy="1717768"/>
            </a:xfrm>
            <a:custGeom>
              <a:avLst/>
              <a:gdLst>
                <a:gd name="connsiteX0" fmla="*/ 14272 w 3077444"/>
                <a:gd name="connsiteY0" fmla="*/ 0 h 1717768"/>
                <a:gd name="connsiteX1" fmla="*/ 1462 w 3077444"/>
                <a:gd name="connsiteY1" fmla="*/ 218940 h 1717768"/>
                <a:gd name="connsiteX2" fmla="*/ 8936 w 3077444"/>
                <a:gd name="connsiteY2" fmla="*/ 651626 h 1717768"/>
                <a:gd name="connsiteX3" fmla="*/ 41726 w 3077444"/>
                <a:gd name="connsiteY3" fmla="*/ 949788 h 1717768"/>
                <a:gd name="connsiteX4" fmla="*/ 95773 w 3077444"/>
                <a:gd name="connsiteY4" fmla="*/ 1240366 h 1717768"/>
                <a:gd name="connsiteX5" fmla="*/ 184250 w 3077444"/>
                <a:gd name="connsiteY5" fmla="*/ 1489707 h 1717768"/>
                <a:gd name="connsiteX6" fmla="*/ 272171 w 3077444"/>
                <a:gd name="connsiteY6" fmla="*/ 1637198 h 1717768"/>
                <a:gd name="connsiteX7" fmla="*/ 372374 w 3077444"/>
                <a:gd name="connsiteY7" fmla="*/ 1716018 h 1717768"/>
                <a:gd name="connsiteX8" fmla="*/ 3077444 w 3077444"/>
                <a:gd name="connsiteY8" fmla="*/ 1717768 h 1717768"/>
                <a:gd name="connsiteX9" fmla="*/ 2989100 w 3077444"/>
                <a:gd name="connsiteY9" fmla="*/ 1620504 h 1717768"/>
                <a:gd name="connsiteX10" fmla="*/ 2903423 w 3077444"/>
                <a:gd name="connsiteY10" fmla="*/ 1466135 h 1717768"/>
                <a:gd name="connsiteX11" fmla="*/ 2846027 w 3077444"/>
                <a:gd name="connsiteY11" fmla="*/ 1307557 h 1717768"/>
                <a:gd name="connsiteX12" fmla="*/ 2812140 w 3077444"/>
                <a:gd name="connsiteY12" fmla="*/ 1146811 h 1717768"/>
                <a:gd name="connsiteX13" fmla="*/ 2756578 w 3077444"/>
                <a:gd name="connsiteY13" fmla="*/ 854587 h 1717768"/>
                <a:gd name="connsiteX14" fmla="*/ 2738780 w 3077444"/>
                <a:gd name="connsiteY14" fmla="*/ 564982 h 1717768"/>
                <a:gd name="connsiteX15" fmla="*/ 2732257 w 3077444"/>
                <a:gd name="connsiteY15" fmla="*/ 287548 h 1717768"/>
                <a:gd name="connsiteX16" fmla="*/ 2737363 w 3077444"/>
                <a:gd name="connsiteY16" fmla="*/ 7836 h 17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7444" h="1717768">
                  <a:moveTo>
                    <a:pt x="14272" y="0"/>
                  </a:moveTo>
                  <a:cubicBezTo>
                    <a:pt x="9159" y="74804"/>
                    <a:pt x="3407" y="144052"/>
                    <a:pt x="1462" y="218940"/>
                  </a:cubicBezTo>
                  <a:cubicBezTo>
                    <a:pt x="-2345" y="361354"/>
                    <a:pt x="1684" y="509408"/>
                    <a:pt x="8936" y="651626"/>
                  </a:cubicBezTo>
                  <a:cubicBezTo>
                    <a:pt x="14494" y="751466"/>
                    <a:pt x="25442" y="851002"/>
                    <a:pt x="41726" y="949788"/>
                  </a:cubicBezTo>
                  <a:cubicBezTo>
                    <a:pt x="57787" y="1047713"/>
                    <a:pt x="69403" y="1144748"/>
                    <a:pt x="95773" y="1240366"/>
                  </a:cubicBezTo>
                  <a:cubicBezTo>
                    <a:pt x="113474" y="1326001"/>
                    <a:pt x="149626" y="1409490"/>
                    <a:pt x="184250" y="1489707"/>
                  </a:cubicBezTo>
                  <a:cubicBezTo>
                    <a:pt x="204340" y="1536286"/>
                    <a:pt x="240160" y="1597808"/>
                    <a:pt x="272171" y="1637198"/>
                  </a:cubicBezTo>
                  <a:cubicBezTo>
                    <a:pt x="302682" y="1674774"/>
                    <a:pt x="329496" y="1693676"/>
                    <a:pt x="372374" y="1716018"/>
                  </a:cubicBezTo>
                  <a:lnTo>
                    <a:pt x="3077444" y="1717768"/>
                  </a:lnTo>
                  <a:cubicBezTo>
                    <a:pt x="3042932" y="1689195"/>
                    <a:pt x="3017297" y="1655246"/>
                    <a:pt x="2989100" y="1620504"/>
                  </a:cubicBezTo>
                  <a:cubicBezTo>
                    <a:pt x="2950774" y="1573487"/>
                    <a:pt x="2928078" y="1521614"/>
                    <a:pt x="2903423" y="1466135"/>
                  </a:cubicBezTo>
                  <a:cubicBezTo>
                    <a:pt x="2883791" y="1414825"/>
                    <a:pt x="2861741" y="1360326"/>
                    <a:pt x="2846027" y="1307557"/>
                  </a:cubicBezTo>
                  <a:cubicBezTo>
                    <a:pt x="2829313" y="1251224"/>
                    <a:pt x="2824311" y="1204332"/>
                    <a:pt x="2812140" y="1146811"/>
                  </a:cubicBezTo>
                  <a:cubicBezTo>
                    <a:pt x="2793175" y="1053027"/>
                    <a:pt x="2767957" y="949567"/>
                    <a:pt x="2756578" y="854587"/>
                  </a:cubicBezTo>
                  <a:cubicBezTo>
                    <a:pt x="2745074" y="758525"/>
                    <a:pt x="2742260" y="661600"/>
                    <a:pt x="2738780" y="564982"/>
                  </a:cubicBezTo>
                  <a:cubicBezTo>
                    <a:pt x="2734236" y="472088"/>
                    <a:pt x="2731069" y="380582"/>
                    <a:pt x="2732257" y="287548"/>
                  </a:cubicBezTo>
                  <a:cubicBezTo>
                    <a:pt x="2733570" y="194097"/>
                    <a:pt x="2730319" y="101064"/>
                    <a:pt x="2737363" y="7836"/>
                  </a:cubicBezTo>
                  <a:close/>
                </a:path>
              </a:pathLst>
            </a:custGeom>
            <a:solidFill>
              <a:srgbClr val="5E3C99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0E574DE-E585-BBD0-8DB9-45BC500390B6}"/>
                </a:ext>
              </a:extLst>
            </p:cNvPr>
            <p:cNvSpPr/>
            <p:nvPr/>
          </p:nvSpPr>
          <p:spPr>
            <a:xfrm>
              <a:off x="2081082" y="2324785"/>
              <a:ext cx="2804745" cy="756663"/>
            </a:xfrm>
            <a:custGeom>
              <a:avLst/>
              <a:gdLst>
                <a:gd name="connsiteX0" fmla="*/ 0 w 2804745"/>
                <a:gd name="connsiteY0" fmla="*/ 756663 h 756663"/>
                <a:gd name="connsiteX1" fmla="*/ 2804746 w 2804745"/>
                <a:gd name="connsiteY1" fmla="*/ 734211 h 756663"/>
                <a:gd name="connsiteX2" fmla="*/ 2766190 w 2804745"/>
                <a:gd name="connsiteY2" fmla="*/ 0 h 756663"/>
                <a:gd name="connsiteX3" fmla="*/ 29317 w 2804745"/>
                <a:gd name="connsiteY3" fmla="*/ 1528 h 756663"/>
                <a:gd name="connsiteX4" fmla="*/ 1417 w 2804745"/>
                <a:gd name="connsiteY4" fmla="*/ 6947 h 75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745" h="756663">
                  <a:moveTo>
                    <a:pt x="0" y="756663"/>
                  </a:moveTo>
                  <a:lnTo>
                    <a:pt x="2804746" y="734211"/>
                  </a:lnTo>
                  <a:lnTo>
                    <a:pt x="2766190" y="0"/>
                  </a:lnTo>
                  <a:lnTo>
                    <a:pt x="29317" y="1528"/>
                  </a:lnTo>
                  <a:lnTo>
                    <a:pt x="1417" y="6947"/>
                  </a:lnTo>
                  <a:close/>
                </a:path>
              </a:pathLst>
            </a:custGeom>
            <a:solidFill>
              <a:srgbClr val="FFFFFF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F1976D9-FA1C-0ABB-E1E1-F50B2E4B50FD}"/>
                </a:ext>
              </a:extLst>
            </p:cNvPr>
            <p:cNvSpPr/>
            <p:nvPr/>
          </p:nvSpPr>
          <p:spPr>
            <a:xfrm>
              <a:off x="1721924" y="2912998"/>
              <a:ext cx="2789955" cy="459028"/>
            </a:xfrm>
            <a:custGeom>
              <a:avLst/>
              <a:gdLst>
                <a:gd name="connsiteX0" fmla="*/ 62523 w 2789955"/>
                <a:gd name="connsiteY0" fmla="*/ 529 h 459028"/>
                <a:gd name="connsiteX1" fmla="*/ 2789955 w 2789955"/>
                <a:gd name="connsiteY1" fmla="*/ 0 h 459028"/>
                <a:gd name="connsiteX2" fmla="*/ 2753046 w 2789955"/>
                <a:gd name="connsiteY2" fmla="*/ 236419 h 459028"/>
                <a:gd name="connsiteX3" fmla="*/ 2732101 w 2789955"/>
                <a:gd name="connsiteY3" fmla="*/ 456666 h 459028"/>
                <a:gd name="connsiteX4" fmla="*/ 0 w 2789955"/>
                <a:gd name="connsiteY4" fmla="*/ 459029 h 459028"/>
                <a:gd name="connsiteX5" fmla="*/ 24620 w 2789955"/>
                <a:gd name="connsiteY5" fmla="*/ 227416 h 459028"/>
                <a:gd name="connsiteX6" fmla="*/ 62523 w 2789955"/>
                <a:gd name="connsiteY6" fmla="*/ 529 h 45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9955" h="459028">
                  <a:moveTo>
                    <a:pt x="62523" y="529"/>
                  </a:moveTo>
                  <a:lnTo>
                    <a:pt x="2789955" y="0"/>
                  </a:lnTo>
                  <a:cubicBezTo>
                    <a:pt x="2776180" y="75973"/>
                    <a:pt x="2762612" y="159337"/>
                    <a:pt x="2753046" y="236419"/>
                  </a:cubicBezTo>
                  <a:cubicBezTo>
                    <a:pt x="2743835" y="310112"/>
                    <a:pt x="2733414" y="382418"/>
                    <a:pt x="2732101" y="456666"/>
                  </a:cubicBezTo>
                  <a:lnTo>
                    <a:pt x="0" y="459029"/>
                  </a:lnTo>
                  <a:cubicBezTo>
                    <a:pt x="2584" y="382722"/>
                    <a:pt x="16478" y="303277"/>
                    <a:pt x="24620" y="227416"/>
                  </a:cubicBezTo>
                  <a:cubicBezTo>
                    <a:pt x="32540" y="152722"/>
                    <a:pt x="49268" y="74473"/>
                    <a:pt x="62523" y="529"/>
                  </a:cubicBezTo>
                  <a:close/>
                </a:path>
              </a:pathLst>
            </a:custGeom>
            <a:solidFill>
              <a:srgbClr val="E66101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1ADC540-031B-5BA6-50AA-53D88E7F8DCF}"/>
                </a:ext>
              </a:extLst>
            </p:cNvPr>
            <p:cNvSpPr txBox="1"/>
            <p:nvPr/>
          </p:nvSpPr>
          <p:spPr>
            <a:xfrm>
              <a:off x="2674919" y="2889942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0765545-2EA2-C439-B889-8061D1D82358}"/>
                </a:ext>
              </a:extLst>
            </p:cNvPr>
            <p:cNvSpPr txBox="1"/>
            <p:nvPr/>
          </p:nvSpPr>
          <p:spPr>
            <a:xfrm>
              <a:off x="2768214" y="3060838"/>
              <a:ext cx="307925" cy="32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41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A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022496D-3606-E70A-2D58-03D43F6DFC9A}"/>
                </a:ext>
              </a:extLst>
            </p:cNvPr>
            <p:cNvSpPr txBox="1"/>
            <p:nvPr/>
          </p:nvSpPr>
          <p:spPr>
            <a:xfrm>
              <a:off x="2947504" y="2889942"/>
              <a:ext cx="412129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G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3AFE0CF-BCFD-E5DA-E46F-9F24127AFCAD}"/>
                </a:ext>
              </a:extLst>
            </p:cNvPr>
            <p:cNvSpPr txBox="1"/>
            <p:nvPr/>
          </p:nvSpPr>
          <p:spPr>
            <a:xfrm>
              <a:off x="3188255" y="2889942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b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363BA7-77D5-7668-4920-76A52A45C29A}"/>
                </a:ext>
              </a:extLst>
            </p:cNvPr>
            <p:cNvSpPr txBox="1"/>
            <p:nvPr/>
          </p:nvSpPr>
          <p:spPr>
            <a:xfrm>
              <a:off x="3354983" y="2889942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p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E546160-0BAC-DEBE-6889-A5D98EB0141B}"/>
                </a:ext>
              </a:extLst>
            </p:cNvPr>
            <p:cNvSpPr txBox="1"/>
            <p:nvPr/>
          </p:nvSpPr>
          <p:spPr>
            <a:xfrm>
              <a:off x="3521710" y="2889942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82DA2A6-6DA9-5DF5-2278-AFE4FC45CE04}"/>
                </a:ext>
              </a:extLst>
            </p:cNvPr>
            <p:cNvSpPr/>
            <p:nvPr/>
          </p:nvSpPr>
          <p:spPr>
            <a:xfrm>
              <a:off x="6015153" y="2848717"/>
              <a:ext cx="1665724" cy="1666697"/>
            </a:xfrm>
            <a:custGeom>
              <a:avLst/>
              <a:gdLst>
                <a:gd name="connsiteX0" fmla="*/ 1421828 w 1665724"/>
                <a:gd name="connsiteY0" fmla="*/ 244167 h 1666697"/>
                <a:gd name="connsiteX1" fmla="*/ 1421828 w 1665724"/>
                <a:gd name="connsiteY1" fmla="*/ 1422647 h 1666697"/>
                <a:gd name="connsiteX2" fmla="*/ 243987 w 1665724"/>
                <a:gd name="connsiteY2" fmla="*/ 1422647 h 1666697"/>
                <a:gd name="connsiteX3" fmla="*/ 243987 w 1665724"/>
                <a:gd name="connsiteY3" fmla="*/ 244167 h 1666697"/>
                <a:gd name="connsiteX4" fmla="*/ 1421828 w 1665724"/>
                <a:gd name="connsiteY4" fmla="*/ 244167 h 166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724" h="1666697">
                  <a:moveTo>
                    <a:pt x="1421828" y="244167"/>
                  </a:moveTo>
                  <a:cubicBezTo>
                    <a:pt x="1747028" y="569590"/>
                    <a:pt x="1747028" y="1097224"/>
                    <a:pt x="1421828" y="1422647"/>
                  </a:cubicBezTo>
                  <a:cubicBezTo>
                    <a:pt x="1096517" y="1748069"/>
                    <a:pt x="569188" y="1748069"/>
                    <a:pt x="243987" y="1422647"/>
                  </a:cubicBezTo>
                  <a:cubicBezTo>
                    <a:pt x="-81324" y="1097224"/>
                    <a:pt x="-81324" y="569590"/>
                    <a:pt x="243987" y="244167"/>
                  </a:cubicBezTo>
                  <a:cubicBezTo>
                    <a:pt x="569188" y="-81367"/>
                    <a:pt x="1096517" y="-81367"/>
                    <a:pt x="1421828" y="2441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29BF688-08C1-7635-C40A-2AE0F52266A6}"/>
                </a:ext>
              </a:extLst>
            </p:cNvPr>
            <p:cNvSpPr txBox="1"/>
            <p:nvPr/>
          </p:nvSpPr>
          <p:spPr>
            <a:xfrm>
              <a:off x="2446901" y="5153871"/>
              <a:ext cx="287084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F70885A-FC75-FF20-9A07-1D0A09574EF9}"/>
                </a:ext>
              </a:extLst>
            </p:cNvPr>
            <p:cNvSpPr txBox="1"/>
            <p:nvPr/>
          </p:nvSpPr>
          <p:spPr>
            <a:xfrm>
              <a:off x="2557942" y="5153871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22004A7-90AA-2355-4E86-EFCDA5624B83}"/>
                </a:ext>
              </a:extLst>
            </p:cNvPr>
            <p:cNvSpPr txBox="1"/>
            <p:nvPr/>
          </p:nvSpPr>
          <p:spPr>
            <a:xfrm>
              <a:off x="2724669" y="5153871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g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C869E24-4C7B-4581-5F69-3BB292DD3E47}"/>
                </a:ext>
              </a:extLst>
            </p:cNvPr>
            <p:cNvSpPr txBox="1"/>
            <p:nvPr/>
          </p:nvSpPr>
          <p:spPr>
            <a:xfrm>
              <a:off x="2891396" y="5153871"/>
              <a:ext cx="287084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18E3A00-2129-0043-67D7-4547781633EC}"/>
                </a:ext>
              </a:extLst>
            </p:cNvPr>
            <p:cNvSpPr txBox="1"/>
            <p:nvPr/>
          </p:nvSpPr>
          <p:spPr>
            <a:xfrm>
              <a:off x="3002436" y="5153871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e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F3DBC0E-C52B-C2A4-B050-3FC739E1432F}"/>
                </a:ext>
              </a:extLst>
            </p:cNvPr>
            <p:cNvSpPr txBox="1"/>
            <p:nvPr/>
          </p:nvSpPr>
          <p:spPr>
            <a:xfrm>
              <a:off x="3150156" y="5153871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8D342DE-A9A1-90B7-9244-89F3EDCEE4ED}"/>
                </a:ext>
              </a:extLst>
            </p:cNvPr>
            <p:cNvSpPr txBox="1"/>
            <p:nvPr/>
          </p:nvSpPr>
          <p:spPr>
            <a:xfrm>
              <a:off x="3279870" y="5153871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FDB5576-2F88-C7EC-27EA-59135083B423}"/>
                </a:ext>
              </a:extLst>
            </p:cNvPr>
            <p:cNvSpPr txBox="1"/>
            <p:nvPr/>
          </p:nvSpPr>
          <p:spPr>
            <a:xfrm>
              <a:off x="3409584" y="5153871"/>
              <a:ext cx="266243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 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F79A9-6574-B5A7-ACB9-6A682FEE7DD0}"/>
                </a:ext>
              </a:extLst>
            </p:cNvPr>
            <p:cNvSpPr txBox="1"/>
            <p:nvPr/>
          </p:nvSpPr>
          <p:spPr>
            <a:xfrm>
              <a:off x="3492947" y="5153871"/>
              <a:ext cx="37044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L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0E2C4F8-B44C-21AE-0292-0BCE689CFF5F}"/>
                </a:ext>
              </a:extLst>
            </p:cNvPr>
            <p:cNvSpPr txBox="1"/>
            <p:nvPr/>
          </p:nvSpPr>
          <p:spPr>
            <a:xfrm>
              <a:off x="3696344" y="5153871"/>
              <a:ext cx="245402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C7D8EBF-5F34-6A0C-5D99-90C4EEFFB4FF}"/>
                </a:ext>
              </a:extLst>
            </p:cNvPr>
            <p:cNvSpPr txBox="1"/>
            <p:nvPr/>
          </p:nvSpPr>
          <p:spPr>
            <a:xfrm>
              <a:off x="3787710" y="5153871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E6600156-72C3-8F0A-1C1B-13BD8B8DE7CB}"/>
                </a:ext>
              </a:extLst>
            </p:cNvPr>
            <p:cNvSpPr txBox="1"/>
            <p:nvPr/>
          </p:nvSpPr>
          <p:spPr>
            <a:xfrm>
              <a:off x="3954437" y="5153871"/>
              <a:ext cx="432970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k 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1709D9B2-CCBE-1BC0-FFFB-396788A713E6}"/>
                </a:ext>
              </a:extLst>
            </p:cNvPr>
            <p:cNvSpPr txBox="1"/>
            <p:nvPr/>
          </p:nvSpPr>
          <p:spPr>
            <a:xfrm>
              <a:off x="8735149" y="4402203"/>
              <a:ext cx="432970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O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38CD4E4-C0AD-E7BD-A834-E8BD8DD79B80}"/>
                </a:ext>
              </a:extLst>
            </p:cNvPr>
            <p:cNvSpPr txBox="1"/>
            <p:nvPr/>
          </p:nvSpPr>
          <p:spPr>
            <a:xfrm>
              <a:off x="8975903" y="4402203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u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E70B661-7E49-D91B-B37E-9C7107804B03}"/>
                </a:ext>
              </a:extLst>
            </p:cNvPr>
            <p:cNvSpPr txBox="1"/>
            <p:nvPr/>
          </p:nvSpPr>
          <p:spPr>
            <a:xfrm>
              <a:off x="9142631" y="4402203"/>
              <a:ext cx="266243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t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FAD8F75-F3ED-CB61-32E2-61C72203E0A2}"/>
                </a:ext>
              </a:extLst>
            </p:cNvPr>
            <p:cNvSpPr txBox="1"/>
            <p:nvPr/>
          </p:nvSpPr>
          <p:spPr>
            <a:xfrm>
              <a:off x="9234997" y="4402203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p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C020C6-B083-2850-F684-7AE4DF9D876C}"/>
                </a:ext>
              </a:extLst>
            </p:cNvPr>
            <p:cNvSpPr txBox="1"/>
            <p:nvPr/>
          </p:nvSpPr>
          <p:spPr>
            <a:xfrm>
              <a:off x="9401725" y="4402203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u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EB5A6E3-8A38-5A60-8D44-96D86C36CE5E}"/>
                </a:ext>
              </a:extLst>
            </p:cNvPr>
            <p:cNvSpPr txBox="1"/>
            <p:nvPr/>
          </p:nvSpPr>
          <p:spPr>
            <a:xfrm>
              <a:off x="9568452" y="4402203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t 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8AD26AC2-9D06-E7F6-1530-27340CD6EB06}"/>
                </a:ext>
              </a:extLst>
            </p:cNvPr>
            <p:cNvSpPr txBox="1"/>
            <p:nvPr/>
          </p:nvSpPr>
          <p:spPr>
            <a:xfrm>
              <a:off x="2037203" y="5515898"/>
              <a:ext cx="287084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(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98D6D9AE-FB1E-C578-A34A-DD0E176CCF4F}"/>
                </a:ext>
              </a:extLst>
            </p:cNvPr>
            <p:cNvSpPr txBox="1"/>
            <p:nvPr/>
          </p:nvSpPr>
          <p:spPr>
            <a:xfrm>
              <a:off x="2148243" y="5515898"/>
              <a:ext cx="245402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BF8FADB-8646-F0DD-3970-327C3B5CFEB5}"/>
                </a:ext>
              </a:extLst>
            </p:cNvPr>
            <p:cNvSpPr txBox="1"/>
            <p:nvPr/>
          </p:nvSpPr>
          <p:spPr>
            <a:xfrm>
              <a:off x="2240610" y="5515898"/>
              <a:ext cx="245402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7262103-D987-AC48-6047-ECCD5928C091}"/>
                </a:ext>
              </a:extLst>
            </p:cNvPr>
            <p:cNvSpPr txBox="1"/>
            <p:nvPr/>
          </p:nvSpPr>
          <p:spPr>
            <a:xfrm>
              <a:off x="2332977" y="5515898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E050EE1-D0DE-E2EB-AB51-4427D055F1F3}"/>
                </a:ext>
              </a:extLst>
            </p:cNvPr>
            <p:cNvSpPr txBox="1"/>
            <p:nvPr/>
          </p:nvSpPr>
          <p:spPr>
            <a:xfrm>
              <a:off x="2499704" y="5515898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e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7E3B88D-8442-B9E4-33C3-4CB60F3B6861}"/>
                </a:ext>
              </a:extLst>
            </p:cNvPr>
            <p:cNvSpPr txBox="1"/>
            <p:nvPr/>
          </p:nvSpPr>
          <p:spPr>
            <a:xfrm>
              <a:off x="2646424" y="5515898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-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3ABE7B5-7DF6-9CB3-F50B-1D37364BB636}"/>
                </a:ext>
              </a:extLst>
            </p:cNvPr>
            <p:cNvSpPr txBox="1"/>
            <p:nvPr/>
          </p:nvSpPr>
          <p:spPr>
            <a:xfrm>
              <a:off x="2757464" y="5515898"/>
              <a:ext cx="287084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4A6A425-A013-B993-4E70-37D21F8B9A1F}"/>
                </a:ext>
              </a:extLst>
            </p:cNvPr>
            <p:cNvSpPr txBox="1"/>
            <p:nvPr/>
          </p:nvSpPr>
          <p:spPr>
            <a:xfrm>
              <a:off x="2868504" y="5515898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a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CD3AA2E-83E2-A95A-93B7-1428F52D1F6F}"/>
                </a:ext>
              </a:extLst>
            </p:cNvPr>
            <p:cNvSpPr txBox="1"/>
            <p:nvPr/>
          </p:nvSpPr>
          <p:spPr>
            <a:xfrm>
              <a:off x="3016224" y="5515898"/>
              <a:ext cx="266243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t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F0E969CA-6098-5C12-76F0-149E21DBC904}"/>
                </a:ext>
              </a:extLst>
            </p:cNvPr>
            <p:cNvSpPr txBox="1"/>
            <p:nvPr/>
          </p:nvSpPr>
          <p:spPr>
            <a:xfrm>
              <a:off x="3108591" y="5515898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e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D87BC9A-FD32-2970-CF0A-3C52F5C0AC41}"/>
                </a:ext>
              </a:extLst>
            </p:cNvPr>
            <p:cNvSpPr txBox="1"/>
            <p:nvPr/>
          </p:nvSpPr>
          <p:spPr>
            <a:xfrm>
              <a:off x="3256311" y="5515898"/>
              <a:ext cx="245402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: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9D3D645E-15FC-A85D-82BB-4F5FE09BC6D3}"/>
                </a:ext>
              </a:extLst>
            </p:cNvPr>
            <p:cNvSpPr txBox="1"/>
            <p:nvPr/>
          </p:nvSpPr>
          <p:spPr>
            <a:xfrm>
              <a:off x="3431041" y="5515898"/>
              <a:ext cx="37044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i="1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418F11F3-325E-9335-3128-0AD1F6170DA3}"/>
                </a:ext>
              </a:extLst>
            </p:cNvPr>
            <p:cNvSpPr txBox="1"/>
            <p:nvPr/>
          </p:nvSpPr>
          <p:spPr>
            <a:xfrm>
              <a:off x="3717476" y="5515898"/>
              <a:ext cx="412129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G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D869F313-5000-F670-7442-276178795D22}"/>
                </a:ext>
              </a:extLst>
            </p:cNvPr>
            <p:cNvSpPr txBox="1"/>
            <p:nvPr/>
          </p:nvSpPr>
          <p:spPr>
            <a:xfrm>
              <a:off x="3958230" y="5515898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b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B181FD62-06E6-B395-C125-EF143F52E2B9}"/>
                </a:ext>
              </a:extLst>
            </p:cNvPr>
            <p:cNvSpPr txBox="1"/>
            <p:nvPr/>
          </p:nvSpPr>
          <p:spPr>
            <a:xfrm>
              <a:off x="4124958" y="5515898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p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F9D070B2-036E-86E2-F9CE-F417BDACAB92}"/>
                </a:ext>
              </a:extLst>
            </p:cNvPr>
            <p:cNvSpPr txBox="1"/>
            <p:nvPr/>
          </p:nvSpPr>
          <p:spPr>
            <a:xfrm>
              <a:off x="4291685" y="5515898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5007495-2076-55B2-3AB8-13C940118448}"/>
                </a:ext>
              </a:extLst>
            </p:cNvPr>
            <p:cNvSpPr txBox="1"/>
            <p:nvPr/>
          </p:nvSpPr>
          <p:spPr>
            <a:xfrm>
              <a:off x="4421398" y="5515898"/>
              <a:ext cx="287084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000000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)</a:t>
              </a: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F37B877-51AD-AF60-BE02-7DFF4182B5C3}"/>
                </a:ext>
              </a:extLst>
            </p:cNvPr>
            <p:cNvSpPr/>
            <p:nvPr/>
          </p:nvSpPr>
          <p:spPr>
            <a:xfrm>
              <a:off x="5340278" y="3400700"/>
              <a:ext cx="620251" cy="562702"/>
            </a:xfrm>
            <a:custGeom>
              <a:avLst/>
              <a:gdLst>
                <a:gd name="connsiteX0" fmla="*/ 374263 w 620251"/>
                <a:gd name="connsiteY0" fmla="*/ 377319 h 562702"/>
                <a:gd name="connsiteX1" fmla="*/ 374263 w 620251"/>
                <a:gd name="connsiteY1" fmla="*/ 562719 h 562702"/>
                <a:gd name="connsiteX2" fmla="*/ 620240 w 620251"/>
                <a:gd name="connsiteY2" fmla="*/ 281368 h 562702"/>
                <a:gd name="connsiteX3" fmla="*/ 374263 w 620251"/>
                <a:gd name="connsiteY3" fmla="*/ 17 h 562702"/>
                <a:gd name="connsiteX4" fmla="*/ 374263 w 620251"/>
                <a:gd name="connsiteY4" fmla="*/ 185500 h 562702"/>
                <a:gd name="connsiteX5" fmla="*/ -11 w 620251"/>
                <a:gd name="connsiteY5" fmla="*/ 185500 h 562702"/>
                <a:gd name="connsiteX6" fmla="*/ -11 w 620251"/>
                <a:gd name="connsiteY6" fmla="*/ 377319 h 5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51" h="562702">
                  <a:moveTo>
                    <a:pt x="374263" y="377319"/>
                  </a:moveTo>
                  <a:lnTo>
                    <a:pt x="374263" y="562719"/>
                  </a:lnTo>
                  <a:lnTo>
                    <a:pt x="620240" y="281368"/>
                  </a:lnTo>
                  <a:lnTo>
                    <a:pt x="374263" y="17"/>
                  </a:lnTo>
                  <a:lnTo>
                    <a:pt x="374263" y="185500"/>
                  </a:lnTo>
                  <a:lnTo>
                    <a:pt x="-11" y="185500"/>
                  </a:lnTo>
                  <a:lnTo>
                    <a:pt x="-11" y="377319"/>
                  </a:lnTo>
                  <a:close/>
                </a:path>
              </a:pathLst>
            </a:custGeom>
            <a:solidFill>
              <a:srgbClr val="D5D5D5"/>
            </a:solidFill>
            <a:ln w="138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BD337E5-0CC9-8148-E043-14989E4F17A6}"/>
                </a:ext>
              </a:extLst>
            </p:cNvPr>
            <p:cNvSpPr/>
            <p:nvPr/>
          </p:nvSpPr>
          <p:spPr>
            <a:xfrm>
              <a:off x="7733084" y="3400700"/>
              <a:ext cx="620223" cy="562702"/>
            </a:xfrm>
            <a:custGeom>
              <a:avLst/>
              <a:gdLst>
                <a:gd name="connsiteX0" fmla="*/ 374180 w 620223"/>
                <a:gd name="connsiteY0" fmla="*/ 377319 h 562702"/>
                <a:gd name="connsiteX1" fmla="*/ 374180 w 620223"/>
                <a:gd name="connsiteY1" fmla="*/ 562719 h 562702"/>
                <a:gd name="connsiteX2" fmla="*/ 620241 w 620223"/>
                <a:gd name="connsiteY2" fmla="*/ 281368 h 562702"/>
                <a:gd name="connsiteX3" fmla="*/ 374180 w 620223"/>
                <a:gd name="connsiteY3" fmla="*/ 17 h 562702"/>
                <a:gd name="connsiteX4" fmla="*/ 374180 w 620223"/>
                <a:gd name="connsiteY4" fmla="*/ 185500 h 562702"/>
                <a:gd name="connsiteX5" fmla="*/ 18 w 620223"/>
                <a:gd name="connsiteY5" fmla="*/ 185500 h 562702"/>
                <a:gd name="connsiteX6" fmla="*/ 18 w 620223"/>
                <a:gd name="connsiteY6" fmla="*/ 377319 h 5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223" h="562702">
                  <a:moveTo>
                    <a:pt x="374180" y="377319"/>
                  </a:moveTo>
                  <a:lnTo>
                    <a:pt x="374180" y="562719"/>
                  </a:lnTo>
                  <a:lnTo>
                    <a:pt x="620241" y="281368"/>
                  </a:lnTo>
                  <a:lnTo>
                    <a:pt x="374180" y="17"/>
                  </a:lnTo>
                  <a:lnTo>
                    <a:pt x="374180" y="185500"/>
                  </a:lnTo>
                  <a:lnTo>
                    <a:pt x="18" y="185500"/>
                  </a:lnTo>
                  <a:lnTo>
                    <a:pt x="18" y="377319"/>
                  </a:lnTo>
                  <a:close/>
                </a:path>
              </a:pathLst>
            </a:custGeom>
            <a:solidFill>
              <a:srgbClr val="D5D5D5"/>
            </a:solidFill>
            <a:ln w="1388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2F4FF99-18C2-2BCF-E9B3-0DA924FFEF4A}"/>
                </a:ext>
              </a:extLst>
            </p:cNvPr>
            <p:cNvSpPr/>
            <p:nvPr/>
          </p:nvSpPr>
          <p:spPr>
            <a:xfrm>
              <a:off x="1713778" y="3380165"/>
              <a:ext cx="2750990" cy="20840"/>
            </a:xfrm>
            <a:custGeom>
              <a:avLst/>
              <a:gdLst>
                <a:gd name="connsiteX0" fmla="*/ -42 w 2750990"/>
                <a:gd name="connsiteY0" fmla="*/ 13 h 20840"/>
                <a:gd name="connsiteX1" fmla="*/ 2750949 w 2750990"/>
                <a:gd name="connsiteY1" fmla="*/ 13 h 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0990" h="20840">
                  <a:moveTo>
                    <a:pt x="-42" y="13"/>
                  </a:moveTo>
                  <a:lnTo>
                    <a:pt x="2750949" y="13"/>
                  </a:lnTo>
                </a:path>
              </a:pathLst>
            </a:custGeom>
            <a:noFill/>
            <a:ln w="208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DF6608B-C28D-6DC0-84D8-0B91E31186D3}"/>
                </a:ext>
              </a:extLst>
            </p:cNvPr>
            <p:cNvSpPr/>
            <p:nvPr/>
          </p:nvSpPr>
          <p:spPr>
            <a:xfrm>
              <a:off x="1783025" y="2903660"/>
              <a:ext cx="2730371" cy="20840"/>
            </a:xfrm>
            <a:custGeom>
              <a:avLst/>
              <a:gdLst>
                <a:gd name="connsiteX0" fmla="*/ -41 w 2730371"/>
                <a:gd name="connsiteY0" fmla="*/ 7 h 20840"/>
                <a:gd name="connsiteX1" fmla="*/ 2730331 w 2730371"/>
                <a:gd name="connsiteY1" fmla="*/ 7 h 2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371" h="20840">
                  <a:moveTo>
                    <a:pt x="-41" y="7"/>
                  </a:moveTo>
                  <a:lnTo>
                    <a:pt x="2730331" y="7"/>
                  </a:lnTo>
                </a:path>
              </a:pathLst>
            </a:custGeom>
            <a:noFill/>
            <a:ln w="208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E237D0C-2CAB-F00E-0E01-13CBDACE8C42}"/>
                </a:ext>
              </a:extLst>
            </p:cNvPr>
            <p:cNvSpPr/>
            <p:nvPr/>
          </p:nvSpPr>
          <p:spPr>
            <a:xfrm>
              <a:off x="4452072" y="2313143"/>
              <a:ext cx="836125" cy="2778841"/>
            </a:xfrm>
            <a:custGeom>
              <a:avLst/>
              <a:gdLst>
                <a:gd name="connsiteX0" fmla="*/ 713691 w 836125"/>
                <a:gd name="connsiteY0" fmla="*/ 406981 h 2778841"/>
                <a:gd name="connsiteX1" fmla="*/ 713691 w 836125"/>
                <a:gd name="connsiteY1" fmla="*/ 2371866 h 2778841"/>
                <a:gd name="connsiteX2" fmla="*/ 122435 w 836125"/>
                <a:gd name="connsiteY2" fmla="*/ 2371866 h 2778841"/>
                <a:gd name="connsiteX3" fmla="*/ 122435 w 836125"/>
                <a:gd name="connsiteY3" fmla="*/ 406981 h 2778841"/>
                <a:gd name="connsiteX4" fmla="*/ 713691 w 836125"/>
                <a:gd name="connsiteY4" fmla="*/ 406981 h 277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125" h="2778841">
                  <a:moveTo>
                    <a:pt x="713691" y="406981"/>
                  </a:moveTo>
                  <a:cubicBezTo>
                    <a:pt x="876938" y="949595"/>
                    <a:pt x="876938" y="1829247"/>
                    <a:pt x="713691" y="2371866"/>
                  </a:cubicBezTo>
                  <a:cubicBezTo>
                    <a:pt x="550319" y="2914500"/>
                    <a:pt x="285702" y="2914500"/>
                    <a:pt x="122435" y="2371866"/>
                  </a:cubicBezTo>
                  <a:cubicBezTo>
                    <a:pt x="-40812" y="1829247"/>
                    <a:pt x="-40812" y="949595"/>
                    <a:pt x="122435" y="406981"/>
                  </a:cubicBezTo>
                  <a:cubicBezTo>
                    <a:pt x="285702" y="-135660"/>
                    <a:pt x="550319" y="-135660"/>
                    <a:pt x="713691" y="406981"/>
                  </a:cubicBezTo>
                  <a:close/>
                </a:path>
              </a:pathLst>
            </a:custGeom>
            <a:solidFill>
              <a:srgbClr val="FFFFFF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D6D5D9-72AD-4A22-2F77-737B82FD4291}"/>
                </a:ext>
              </a:extLst>
            </p:cNvPr>
            <p:cNvSpPr/>
            <p:nvPr/>
          </p:nvSpPr>
          <p:spPr>
            <a:xfrm>
              <a:off x="4460204" y="2931784"/>
              <a:ext cx="817890" cy="2157246"/>
            </a:xfrm>
            <a:custGeom>
              <a:avLst/>
              <a:gdLst>
                <a:gd name="connsiteX0" fmla="*/ 11078 w 817890"/>
                <a:gd name="connsiteY0" fmla="*/ 437436 h 2157246"/>
                <a:gd name="connsiteX1" fmla="*/ 95 w 817890"/>
                <a:gd name="connsiteY1" fmla="*/ 769139 h 2157246"/>
                <a:gd name="connsiteX2" fmla="*/ 6847 w 817890"/>
                <a:gd name="connsiteY2" fmla="*/ 1092840 h 2157246"/>
                <a:gd name="connsiteX3" fmla="*/ 40276 w 817890"/>
                <a:gd name="connsiteY3" fmla="*/ 1342374 h 2157246"/>
                <a:gd name="connsiteX4" fmla="*/ 83583 w 817890"/>
                <a:gd name="connsiteY4" fmla="*/ 1593542 h 2157246"/>
                <a:gd name="connsiteX5" fmla="*/ 130141 w 817890"/>
                <a:gd name="connsiteY5" fmla="*/ 1783194 h 2157246"/>
                <a:gd name="connsiteX6" fmla="*/ 209170 w 817890"/>
                <a:gd name="connsiteY6" fmla="*/ 1975639 h 2157246"/>
                <a:gd name="connsiteX7" fmla="*/ 332277 w 817890"/>
                <a:gd name="connsiteY7" fmla="*/ 2125881 h 2157246"/>
                <a:gd name="connsiteX8" fmla="*/ 428646 w 817890"/>
                <a:gd name="connsiteY8" fmla="*/ 2157246 h 2157246"/>
                <a:gd name="connsiteX9" fmla="*/ 524826 w 817890"/>
                <a:gd name="connsiteY9" fmla="*/ 2089055 h 2157246"/>
                <a:gd name="connsiteX10" fmla="*/ 589621 w 817890"/>
                <a:gd name="connsiteY10" fmla="*/ 1998105 h 2157246"/>
                <a:gd name="connsiteX11" fmla="*/ 675714 w 817890"/>
                <a:gd name="connsiteY11" fmla="*/ 1808787 h 2157246"/>
                <a:gd name="connsiteX12" fmla="*/ 745281 w 817890"/>
                <a:gd name="connsiteY12" fmla="*/ 1550360 h 2157246"/>
                <a:gd name="connsiteX13" fmla="*/ 789464 w 817890"/>
                <a:gd name="connsiteY13" fmla="*/ 1296357 h 2157246"/>
                <a:gd name="connsiteX14" fmla="*/ 810534 w 817890"/>
                <a:gd name="connsiteY14" fmla="*/ 1000473 h 2157246"/>
                <a:gd name="connsiteX15" fmla="*/ 817891 w 817890"/>
                <a:gd name="connsiteY15" fmla="*/ 707060 h 2157246"/>
                <a:gd name="connsiteX16" fmla="*/ 795008 w 817890"/>
                <a:gd name="connsiteY16" fmla="*/ 348210 h 2157246"/>
                <a:gd name="connsiteX17" fmla="*/ 751263 w 817890"/>
                <a:gd name="connsiteY17" fmla="*/ 0 h 215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7890" h="2157246">
                  <a:moveTo>
                    <a:pt x="11078" y="437436"/>
                  </a:moveTo>
                  <a:cubicBezTo>
                    <a:pt x="5659" y="545752"/>
                    <a:pt x="-864" y="660710"/>
                    <a:pt x="95" y="769139"/>
                  </a:cubicBezTo>
                  <a:cubicBezTo>
                    <a:pt x="1095" y="878679"/>
                    <a:pt x="-531" y="983523"/>
                    <a:pt x="6847" y="1092840"/>
                  </a:cubicBezTo>
                  <a:cubicBezTo>
                    <a:pt x="9890" y="1174786"/>
                    <a:pt x="29001" y="1261094"/>
                    <a:pt x="40276" y="1342374"/>
                  </a:cubicBezTo>
                  <a:cubicBezTo>
                    <a:pt x="51780" y="1425433"/>
                    <a:pt x="63513" y="1512263"/>
                    <a:pt x="83583" y="1593542"/>
                  </a:cubicBezTo>
                  <a:cubicBezTo>
                    <a:pt x="97922" y="1658691"/>
                    <a:pt x="110176" y="1719588"/>
                    <a:pt x="130141" y="1783194"/>
                  </a:cubicBezTo>
                  <a:cubicBezTo>
                    <a:pt x="150566" y="1848759"/>
                    <a:pt x="182994" y="1912241"/>
                    <a:pt x="209170" y="1975639"/>
                  </a:cubicBezTo>
                  <a:cubicBezTo>
                    <a:pt x="237827" y="2032743"/>
                    <a:pt x="278425" y="2091452"/>
                    <a:pt x="332277" y="2125881"/>
                  </a:cubicBezTo>
                  <a:cubicBezTo>
                    <a:pt x="361267" y="2144325"/>
                    <a:pt x="395655" y="2147910"/>
                    <a:pt x="428646" y="2157246"/>
                  </a:cubicBezTo>
                  <a:cubicBezTo>
                    <a:pt x="464909" y="2140970"/>
                    <a:pt x="497587" y="2117857"/>
                    <a:pt x="524826" y="2089055"/>
                  </a:cubicBezTo>
                  <a:cubicBezTo>
                    <a:pt x="550544" y="2061941"/>
                    <a:pt x="570947" y="2030450"/>
                    <a:pt x="589621" y="1998105"/>
                  </a:cubicBezTo>
                  <a:cubicBezTo>
                    <a:pt x="624237" y="1937875"/>
                    <a:pt x="653123" y="1874477"/>
                    <a:pt x="675714" y="1808787"/>
                  </a:cubicBezTo>
                  <a:cubicBezTo>
                    <a:pt x="702849" y="1723818"/>
                    <a:pt x="726066" y="1637516"/>
                    <a:pt x="745281" y="1550360"/>
                  </a:cubicBezTo>
                  <a:cubicBezTo>
                    <a:pt x="763851" y="1466454"/>
                    <a:pt x="778502" y="1381667"/>
                    <a:pt x="789464" y="1296357"/>
                  </a:cubicBezTo>
                  <a:cubicBezTo>
                    <a:pt x="798801" y="1197905"/>
                    <a:pt x="805761" y="1099232"/>
                    <a:pt x="810534" y="1000473"/>
                  </a:cubicBezTo>
                  <a:cubicBezTo>
                    <a:pt x="815182" y="902771"/>
                    <a:pt x="817683" y="804875"/>
                    <a:pt x="817891" y="707060"/>
                  </a:cubicBezTo>
                  <a:cubicBezTo>
                    <a:pt x="814015" y="587240"/>
                    <a:pt x="806387" y="467613"/>
                    <a:pt x="795008" y="348210"/>
                  </a:cubicBezTo>
                  <a:cubicBezTo>
                    <a:pt x="783941" y="231751"/>
                    <a:pt x="769373" y="115596"/>
                    <a:pt x="751263" y="0"/>
                  </a:cubicBezTo>
                  <a:close/>
                </a:path>
              </a:pathLst>
            </a:custGeom>
            <a:solidFill>
              <a:srgbClr val="5E3C99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0E721FE6-E329-7E67-7D76-2F2268913340}"/>
                </a:ext>
              </a:extLst>
            </p:cNvPr>
            <p:cNvSpPr/>
            <p:nvPr/>
          </p:nvSpPr>
          <p:spPr>
            <a:xfrm>
              <a:off x="4476929" y="2584102"/>
              <a:ext cx="734432" cy="771002"/>
            </a:xfrm>
            <a:custGeom>
              <a:avLst/>
              <a:gdLst>
                <a:gd name="connsiteX0" fmla="*/ 63481 w 734432"/>
                <a:gd name="connsiteY0" fmla="*/ 329230 h 771002"/>
                <a:gd name="connsiteX1" fmla="*/ 628165 w 734432"/>
                <a:gd name="connsiteY1" fmla="*/ 0 h 771002"/>
                <a:gd name="connsiteX2" fmla="*/ 680351 w 734432"/>
                <a:gd name="connsiteY2" fmla="*/ 159447 h 771002"/>
                <a:gd name="connsiteX3" fmla="*/ 734433 w 734432"/>
                <a:gd name="connsiteY3" fmla="*/ 337566 h 771002"/>
                <a:gd name="connsiteX4" fmla="*/ 0 w 734432"/>
                <a:gd name="connsiteY4" fmla="*/ 771002 h 771002"/>
                <a:gd name="connsiteX5" fmla="*/ 25947 w 734432"/>
                <a:gd name="connsiteY5" fmla="*/ 541863 h 771002"/>
                <a:gd name="connsiteX6" fmla="*/ 63481 w 734432"/>
                <a:gd name="connsiteY6" fmla="*/ 329230 h 77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432" h="771002">
                  <a:moveTo>
                    <a:pt x="63481" y="329230"/>
                  </a:moveTo>
                  <a:lnTo>
                    <a:pt x="628165" y="0"/>
                  </a:lnTo>
                  <a:cubicBezTo>
                    <a:pt x="646401" y="51769"/>
                    <a:pt x="668097" y="107039"/>
                    <a:pt x="680351" y="159447"/>
                  </a:cubicBezTo>
                  <a:cubicBezTo>
                    <a:pt x="701296" y="217412"/>
                    <a:pt x="719761" y="279184"/>
                    <a:pt x="734433" y="337566"/>
                  </a:cubicBezTo>
                  <a:lnTo>
                    <a:pt x="0" y="771002"/>
                  </a:lnTo>
                  <a:cubicBezTo>
                    <a:pt x="7169" y="697196"/>
                    <a:pt x="14860" y="615140"/>
                    <a:pt x="25947" y="541863"/>
                  </a:cubicBezTo>
                  <a:cubicBezTo>
                    <a:pt x="36597" y="470671"/>
                    <a:pt x="49185" y="399784"/>
                    <a:pt x="63481" y="329230"/>
                  </a:cubicBezTo>
                  <a:close/>
                </a:path>
              </a:pathLst>
            </a:custGeom>
            <a:solidFill>
              <a:srgbClr val="E66101"/>
            </a:solidFill>
            <a:ln w="277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FADF062-88F5-61EF-7D36-2B271DCC9657}"/>
                </a:ext>
              </a:extLst>
            </p:cNvPr>
            <p:cNvSpPr/>
            <p:nvPr/>
          </p:nvSpPr>
          <p:spPr>
            <a:xfrm>
              <a:off x="4452062" y="2313142"/>
              <a:ext cx="836120" cy="2778833"/>
            </a:xfrm>
            <a:custGeom>
              <a:avLst/>
              <a:gdLst>
                <a:gd name="connsiteX0" fmla="*/ 713661 w 836120"/>
                <a:gd name="connsiteY0" fmla="*/ 406997 h 2778833"/>
                <a:gd name="connsiteX1" fmla="*/ 713661 w 836120"/>
                <a:gd name="connsiteY1" fmla="*/ 2371871 h 2778833"/>
                <a:gd name="connsiteX2" fmla="*/ 122420 w 836120"/>
                <a:gd name="connsiteY2" fmla="*/ 2371871 h 2778833"/>
                <a:gd name="connsiteX3" fmla="*/ 122420 w 836120"/>
                <a:gd name="connsiteY3" fmla="*/ 406997 h 2778833"/>
                <a:gd name="connsiteX4" fmla="*/ 713661 w 836120"/>
                <a:gd name="connsiteY4" fmla="*/ 406997 h 277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120" h="2778833">
                  <a:moveTo>
                    <a:pt x="713661" y="406997"/>
                  </a:moveTo>
                  <a:cubicBezTo>
                    <a:pt x="876914" y="949609"/>
                    <a:pt x="876914" y="1829259"/>
                    <a:pt x="713661" y="2371871"/>
                  </a:cubicBezTo>
                  <a:cubicBezTo>
                    <a:pt x="550296" y="2914510"/>
                    <a:pt x="285673" y="2914510"/>
                    <a:pt x="122420" y="2371871"/>
                  </a:cubicBezTo>
                  <a:cubicBezTo>
                    <a:pt x="-40834" y="1829259"/>
                    <a:pt x="-40834" y="949609"/>
                    <a:pt x="122420" y="406997"/>
                  </a:cubicBezTo>
                  <a:cubicBezTo>
                    <a:pt x="285673" y="-135643"/>
                    <a:pt x="550296" y="-135643"/>
                    <a:pt x="713661" y="406997"/>
                  </a:cubicBezTo>
                  <a:close/>
                </a:path>
              </a:pathLst>
            </a:custGeom>
            <a:noFill/>
            <a:ln w="2776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BAB89C1-B83C-A468-6977-19730BF4AAEB}"/>
                </a:ext>
              </a:extLst>
            </p:cNvPr>
            <p:cNvSpPr/>
            <p:nvPr/>
          </p:nvSpPr>
          <p:spPr>
            <a:xfrm rot="19784007">
              <a:off x="4474167" y="2742450"/>
              <a:ext cx="685323" cy="32"/>
            </a:xfrm>
            <a:custGeom>
              <a:avLst/>
              <a:gdLst>
                <a:gd name="connsiteX0" fmla="*/ 30 w 685323"/>
                <a:gd name="connsiteY0" fmla="*/ -65 h 32"/>
                <a:gd name="connsiteX1" fmla="*/ 685353 w 685323"/>
                <a:gd name="connsiteY1" fmla="*/ -33 h 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323" h="32">
                  <a:moveTo>
                    <a:pt x="30" y="-65"/>
                  </a:moveTo>
                  <a:lnTo>
                    <a:pt x="685353" y="-33"/>
                  </a:lnTo>
                </a:path>
              </a:pathLst>
            </a:custGeom>
            <a:noFill/>
            <a:ln w="2081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74EE534-E4AA-D49E-4E97-DCDA80FFB0E5}"/>
                </a:ext>
              </a:extLst>
            </p:cNvPr>
            <p:cNvSpPr/>
            <p:nvPr/>
          </p:nvSpPr>
          <p:spPr>
            <a:xfrm rot="19773998">
              <a:off x="4403804" y="3147780"/>
              <a:ext cx="865553" cy="7380"/>
            </a:xfrm>
            <a:custGeom>
              <a:avLst/>
              <a:gdLst>
                <a:gd name="connsiteX0" fmla="*/ 37 w 865553"/>
                <a:gd name="connsiteY0" fmla="*/ 7323 h 7380"/>
                <a:gd name="connsiteX1" fmla="*/ 865590 w 865553"/>
                <a:gd name="connsiteY1" fmla="*/ -57 h 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5553" h="7380">
                  <a:moveTo>
                    <a:pt x="37" y="7323"/>
                  </a:moveTo>
                  <a:lnTo>
                    <a:pt x="865590" y="-57"/>
                  </a:lnTo>
                </a:path>
              </a:pathLst>
            </a:custGeom>
            <a:noFill/>
            <a:ln w="208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1CA76DF-4B2B-92CF-3BDA-5192FB7719AF}"/>
                </a:ext>
              </a:extLst>
            </p:cNvPr>
            <p:cNvSpPr txBox="1"/>
            <p:nvPr/>
          </p:nvSpPr>
          <p:spPr>
            <a:xfrm>
              <a:off x="6168031" y="3249892"/>
              <a:ext cx="432970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4208C69-5530-492E-9EEF-BAEED1E71EBD}"/>
                </a:ext>
              </a:extLst>
            </p:cNvPr>
            <p:cNvSpPr txBox="1"/>
            <p:nvPr/>
          </p:nvSpPr>
          <p:spPr>
            <a:xfrm>
              <a:off x="6408785" y="3249892"/>
              <a:ext cx="328766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e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1B624D5-D139-D1BD-5D46-423FBDC913B2}"/>
                </a:ext>
              </a:extLst>
            </p:cNvPr>
            <p:cNvSpPr txBox="1"/>
            <p:nvPr/>
          </p:nvSpPr>
          <p:spPr>
            <a:xfrm>
              <a:off x="6556506" y="3249892"/>
              <a:ext cx="266243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t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CC70FE8-8F2D-28A7-F58B-8C321E83D6B0}"/>
                </a:ext>
              </a:extLst>
            </p:cNvPr>
            <p:cNvSpPr txBox="1"/>
            <p:nvPr/>
          </p:nvSpPr>
          <p:spPr>
            <a:xfrm>
              <a:off x="6648872" y="3249892"/>
              <a:ext cx="412129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w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7518FD3-8DC0-616A-6158-2A6A3D5D86EC}"/>
                </a:ext>
              </a:extLst>
            </p:cNvPr>
            <p:cNvSpPr txBox="1"/>
            <p:nvPr/>
          </p:nvSpPr>
          <p:spPr>
            <a:xfrm>
              <a:off x="6889626" y="3249892"/>
              <a:ext cx="349606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o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22FD6E5F-79EE-954E-AF24-959B2AFBEE55}"/>
                </a:ext>
              </a:extLst>
            </p:cNvPr>
            <p:cNvSpPr txBox="1"/>
            <p:nvPr/>
          </p:nvSpPr>
          <p:spPr>
            <a:xfrm>
              <a:off x="7056353" y="3249892"/>
              <a:ext cx="287084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46C8EC8B-465E-DC4C-3297-0D794FB2986E}"/>
                </a:ext>
              </a:extLst>
            </p:cNvPr>
            <p:cNvSpPr txBox="1"/>
            <p:nvPr/>
          </p:nvSpPr>
          <p:spPr>
            <a:xfrm>
              <a:off x="7167394" y="3249892"/>
              <a:ext cx="432970" cy="44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k 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2AFAD0E9-B149-598B-DBCC-F395730C1CAB}"/>
                </a:ext>
              </a:extLst>
            </p:cNvPr>
            <p:cNvSpPr txBox="1"/>
            <p:nvPr/>
          </p:nvSpPr>
          <p:spPr>
            <a:xfrm>
              <a:off x="6168031" y="3667662"/>
              <a:ext cx="37044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F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F89A0F5-0A3C-F62F-D068-EB15235E1315}"/>
                </a:ext>
              </a:extLst>
            </p:cNvPr>
            <p:cNvSpPr txBox="1"/>
            <p:nvPr/>
          </p:nvSpPr>
          <p:spPr>
            <a:xfrm>
              <a:off x="6353432" y="3667662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u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83AE0375-3A31-A4E9-0793-0E7ACF4FD3CD}"/>
                </a:ext>
              </a:extLst>
            </p:cNvPr>
            <p:cNvSpPr txBox="1"/>
            <p:nvPr/>
          </p:nvSpPr>
          <p:spPr>
            <a:xfrm>
              <a:off x="6520159" y="3667662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8470496-AC77-D2CB-BB26-09A6CD792F74}"/>
                </a:ext>
              </a:extLst>
            </p:cNvPr>
            <p:cNvSpPr txBox="1"/>
            <p:nvPr/>
          </p:nvSpPr>
          <p:spPr>
            <a:xfrm>
              <a:off x="6686886" y="3667662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 dirty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c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06808E3D-4DE4-B779-F1A3-DAF217FD7567}"/>
                </a:ext>
              </a:extLst>
            </p:cNvPr>
            <p:cNvSpPr txBox="1"/>
            <p:nvPr/>
          </p:nvSpPr>
          <p:spPr>
            <a:xfrm>
              <a:off x="6834607" y="3667662"/>
              <a:ext cx="266243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t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9FDC1EE-F290-0740-0E12-1AD614D1E07B}"/>
                </a:ext>
              </a:extLst>
            </p:cNvPr>
            <p:cNvSpPr txBox="1"/>
            <p:nvPr/>
          </p:nvSpPr>
          <p:spPr>
            <a:xfrm>
              <a:off x="6926973" y="3667662"/>
              <a:ext cx="245402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42E713-BC69-2931-D0EF-111A055B81D2}"/>
                </a:ext>
              </a:extLst>
            </p:cNvPr>
            <p:cNvSpPr txBox="1"/>
            <p:nvPr/>
          </p:nvSpPr>
          <p:spPr>
            <a:xfrm>
              <a:off x="7018339" y="3667662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o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D958C61-0892-2A0F-A307-646551B86B12}"/>
                </a:ext>
              </a:extLst>
            </p:cNvPr>
            <p:cNvSpPr txBox="1"/>
            <p:nvPr/>
          </p:nvSpPr>
          <p:spPr>
            <a:xfrm>
              <a:off x="7185066" y="3667662"/>
              <a:ext cx="328766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n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153F1F9-6130-2C61-54E4-89E15C97666B}"/>
                </a:ext>
              </a:extLst>
            </p:cNvPr>
            <p:cNvSpPr txBox="1"/>
            <p:nvPr/>
          </p:nvSpPr>
          <p:spPr>
            <a:xfrm>
              <a:off x="8655975" y="3785025"/>
              <a:ext cx="328766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o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0458C11B-B32C-D6D1-A741-2C8666B5FA1B}"/>
                </a:ext>
              </a:extLst>
            </p:cNvPr>
            <p:cNvSpPr txBox="1"/>
            <p:nvPr/>
          </p:nvSpPr>
          <p:spPr>
            <a:xfrm>
              <a:off x="8794900" y="3923965"/>
              <a:ext cx="245402" cy="29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77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35F7CF2F-67D7-9CA0-379B-F96B87573628}"/>
                </a:ext>
              </a:extLst>
            </p:cNvPr>
            <p:cNvSpPr txBox="1"/>
            <p:nvPr/>
          </p:nvSpPr>
          <p:spPr>
            <a:xfrm>
              <a:off x="8924531" y="3785025"/>
              <a:ext cx="349607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G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BD7F78D-DDAD-E5AE-B32A-A2733BF14D7C}"/>
                </a:ext>
              </a:extLst>
            </p:cNvPr>
            <p:cNvSpPr txBox="1"/>
            <p:nvPr/>
          </p:nvSpPr>
          <p:spPr>
            <a:xfrm>
              <a:off x="9125145" y="3785025"/>
              <a:ext cx="328766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b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98FBE5-7462-A402-FB12-19D9781F1076}"/>
                </a:ext>
              </a:extLst>
            </p:cNvPr>
            <p:cNvSpPr txBox="1"/>
            <p:nvPr/>
          </p:nvSpPr>
          <p:spPr>
            <a:xfrm>
              <a:off x="9264091" y="3785025"/>
              <a:ext cx="328766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p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73F7EB0-9319-AB27-D8F7-3921B68B4F04}"/>
                </a:ext>
              </a:extLst>
            </p:cNvPr>
            <p:cNvSpPr txBox="1"/>
            <p:nvPr/>
          </p:nvSpPr>
          <p:spPr>
            <a:xfrm>
              <a:off x="9403037" y="3785025"/>
              <a:ext cx="307925" cy="40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3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956F936A-8A16-0278-9CB5-32AE8C231B07}"/>
                </a:ext>
              </a:extLst>
            </p:cNvPr>
            <p:cNvSpPr txBox="1"/>
            <p:nvPr/>
          </p:nvSpPr>
          <p:spPr>
            <a:xfrm>
              <a:off x="2671068" y="3961452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r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8F849F6C-166E-A38D-38DF-42B43A54CD9B}"/>
                </a:ext>
              </a:extLst>
            </p:cNvPr>
            <p:cNvSpPr txBox="1"/>
            <p:nvPr/>
          </p:nvSpPr>
          <p:spPr>
            <a:xfrm>
              <a:off x="2800834" y="4132347"/>
              <a:ext cx="245402" cy="32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41" i="1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I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5F4CA132-9D21-05F7-6838-CE36C6717231}"/>
                </a:ext>
              </a:extLst>
            </p:cNvPr>
            <p:cNvSpPr txBox="1"/>
            <p:nvPr/>
          </p:nvSpPr>
          <p:spPr>
            <a:xfrm>
              <a:off x="2956376" y="3961452"/>
              <a:ext cx="412129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G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615E468F-70E3-4474-D707-5AF2F2E8E054}"/>
                </a:ext>
              </a:extLst>
            </p:cNvPr>
            <p:cNvSpPr txBox="1"/>
            <p:nvPr/>
          </p:nvSpPr>
          <p:spPr>
            <a:xfrm>
              <a:off x="3197130" y="3961452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b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6DC10D4B-8D75-0C44-0FDF-58E7BCA826AB}"/>
                </a:ext>
              </a:extLst>
            </p:cNvPr>
            <p:cNvSpPr txBox="1"/>
            <p:nvPr/>
          </p:nvSpPr>
          <p:spPr>
            <a:xfrm>
              <a:off x="3363857" y="3961452"/>
              <a:ext cx="349607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p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2EA6039D-3576-A916-69E4-98F6B1506F5F}"/>
                </a:ext>
              </a:extLst>
            </p:cNvPr>
            <p:cNvSpPr txBox="1"/>
            <p:nvPr/>
          </p:nvSpPr>
          <p:spPr>
            <a:xfrm>
              <a:off x="3530584" y="3961452"/>
              <a:ext cx="307925" cy="44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626" spc="0" baseline="0">
                  <a:ln/>
                  <a:solidFill>
                    <a:srgbClr val="FFFFFF"/>
                  </a:solidFill>
                  <a:latin typeface="Times New Roman"/>
                  <a:cs typeface="Times New Roman"/>
                  <a:sym typeface="Times New Roman"/>
                  <a:rtl val="0"/>
                </a:rPr>
                <a:t>s</a:t>
              </a:r>
            </a:p>
          </p:txBody>
        </p: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14B639B8-B911-5318-D6A9-2F3BA62EC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2363" y="3393472"/>
              <a:ext cx="405979" cy="2328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F796141B-C762-A1D0-B6AD-DB360CA2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1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>
            <a:extLst>
              <a:ext uri="{FF2B5EF4-FFF2-40B4-BE49-F238E27FC236}">
                <a16:creationId xmlns:a16="http://schemas.microsoft.com/office/drawing/2014/main" id="{63B81CD0-E1D0-5019-EF7E-A646A0C6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49" y="2299016"/>
            <a:ext cx="8535140" cy="3871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6331F-1B6A-4A6E-90EB-95C4561E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Quantifying the impact of ACAs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38EF6E-A5D7-440C-B953-53C4BEB94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773051"/>
                <a:ext cx="9344025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 Factor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Goodput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displaced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Attack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bandwidth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138EF6E-A5D7-440C-B953-53C4BEB94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73051"/>
                <a:ext cx="9344025" cy="1325563"/>
              </a:xfrm>
              <a:prstGeom prst="rect">
                <a:avLst/>
              </a:prstGeom>
              <a:blipFill>
                <a:blip r:embed="rId3"/>
                <a:stretch>
                  <a:fillRect l="-1371" t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DCB9C9-A137-4DBF-8012-2AC907C33993}"/>
              </a:ext>
            </a:extLst>
          </p:cNvPr>
          <p:cNvSpPr txBox="1">
            <a:spLocks/>
          </p:cNvSpPr>
          <p:nvPr/>
        </p:nvSpPr>
        <p:spPr>
          <a:xfrm>
            <a:off x="583593" y="5370049"/>
            <a:ext cx="10699262" cy="98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Adversary’s goal: Displace as much innocent traffic as possible (“harm”) using as little attack bandwidth as possible (“effort”).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7620D8D-A9EA-74FB-EA3F-3620DA77A9F6}"/>
              </a:ext>
            </a:extLst>
          </p:cNvPr>
          <p:cNvSpPr/>
          <p:nvPr/>
        </p:nvSpPr>
        <p:spPr>
          <a:xfrm>
            <a:off x="7010472" y="4193639"/>
            <a:ext cx="242193" cy="242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6507437-9F37-82CD-C3BB-5D6EC89C8BF2}"/>
              </a:ext>
            </a:extLst>
          </p:cNvPr>
          <p:cNvSpPr/>
          <p:nvPr/>
        </p:nvSpPr>
        <p:spPr>
          <a:xfrm>
            <a:off x="7015233" y="4629353"/>
            <a:ext cx="242193" cy="242193"/>
          </a:xfrm>
          <a:prstGeom prst="rect">
            <a:avLst/>
          </a:prstGeom>
          <a:solidFill>
            <a:srgbClr val="E661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4.16667E-7 -0.237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9" grpId="0" animBg="1"/>
      <p:bldP spid="2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7B6D2-A5D1-40ED-8333-55FB74B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ACAs on NFs and quantifying their impact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defend against ACAs?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3346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approaches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7B6D2-A5D1-40ED-8333-55FB74B2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2198"/>
          </a:xfrm>
        </p:spPr>
        <p:txBody>
          <a:bodyPr>
            <a:normAutofit/>
          </a:bodyPr>
          <a:lstStyle/>
          <a:p>
            <a:pPr marL="398463" indent="-398463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Isolation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 every user a fixed slice of service time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networking setting, this means Fair Queueing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8463" indent="-398463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Application-specific patches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“Patch” algorithm so worst-case is not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F948A-AB14-430C-8BFC-9A4FB413676A}"/>
              </a:ext>
            </a:extLst>
          </p:cNvPr>
          <p:cNvSpPr/>
          <p:nvPr/>
        </p:nvSpPr>
        <p:spPr>
          <a:xfrm>
            <a:off x="1629832" y="2759140"/>
            <a:ext cx="4831928" cy="46166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work in an adversarial setting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F2862-90F7-487D-AAE9-BF911A379AF4}"/>
              </a:ext>
            </a:extLst>
          </p:cNvPr>
          <p:cNvSpPr/>
          <p:nvPr/>
        </p:nvSpPr>
        <p:spPr>
          <a:xfrm>
            <a:off x="1629832" y="5423025"/>
            <a:ext cx="8478606" cy="46166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serviceable traffic or sacrifices performance in common case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041B5C-B724-E3F0-6A05-50DDFFC5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59C3-C94A-4399-A9FD-AE2BD66F9CD3}" type="slidenum">
              <a:rPr lang="en-US" smtClean="0"/>
              <a:t>16</a:t>
            </a:fld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F866E03-5338-8710-292F-EF78819CD611}"/>
              </a:ext>
            </a:extLst>
          </p:cNvPr>
          <p:cNvSpPr/>
          <p:nvPr/>
        </p:nvSpPr>
        <p:spPr>
          <a:xfrm>
            <a:off x="1616741" y="4592763"/>
            <a:ext cx="474189" cy="47418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CCA75-4C7B-EAE0-BDDE-691ABFDD9B73}"/>
              </a:ext>
            </a:extLst>
          </p:cNvPr>
          <p:cNvSpPr/>
          <p:nvPr/>
        </p:nvSpPr>
        <p:spPr>
          <a:xfrm>
            <a:off x="2442163" y="4619778"/>
            <a:ext cx="1375570" cy="42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[100, 500)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933A63-BE85-037A-9989-2A36957504F3}"/>
              </a:ext>
            </a:extLst>
          </p:cNvPr>
          <p:cNvCxnSpPr>
            <a:cxnSpLocks/>
            <a:stCxn id="23" idx="6"/>
            <a:endCxn id="24" idx="1"/>
          </p:cNvCxnSpPr>
          <p:nvPr/>
        </p:nvCxnSpPr>
        <p:spPr>
          <a:xfrm>
            <a:off x="2090930" y="4829858"/>
            <a:ext cx="351233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95FC93F-55D8-C1EB-FAC9-54C7624110B6}"/>
              </a:ext>
            </a:extLst>
          </p:cNvPr>
          <p:cNvSpPr/>
          <p:nvPr/>
        </p:nvSpPr>
        <p:spPr>
          <a:xfrm>
            <a:off x="4168966" y="4619778"/>
            <a:ext cx="1375570" cy="42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[1000, 1400)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63E815-A5DD-4B45-2D25-D57826C9FBDB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3817733" y="4829858"/>
            <a:ext cx="351233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E47E188-F404-79A7-22A9-69E817B1C4F7}"/>
              </a:ext>
            </a:extLst>
          </p:cNvPr>
          <p:cNvSpPr/>
          <p:nvPr/>
        </p:nvSpPr>
        <p:spPr>
          <a:xfrm>
            <a:off x="5895769" y="4621215"/>
            <a:ext cx="1375570" cy="42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[1800, 2200)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A59CCC-9C4B-FEA5-57CA-F1545D385B7F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5544536" y="4829858"/>
            <a:ext cx="351233" cy="1437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4C9C977-B1C6-9574-759A-B5442F029E26}"/>
              </a:ext>
            </a:extLst>
          </p:cNvPr>
          <p:cNvSpPr/>
          <p:nvPr/>
        </p:nvSpPr>
        <p:spPr>
          <a:xfrm>
            <a:off x="7622572" y="4621215"/>
            <a:ext cx="1375570" cy="42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[1400, 2000)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C24326-2B65-79B3-D7A7-068C3F1E736B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>
            <a:off x="7271339" y="4831295"/>
            <a:ext cx="351233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305550-5CF9-33E9-327E-71F07BB98627}"/>
              </a:ext>
            </a:extLst>
          </p:cNvPr>
          <p:cNvCxnSpPr>
            <a:cxnSpLocks/>
          </p:cNvCxnSpPr>
          <p:nvPr/>
        </p:nvCxnSpPr>
        <p:spPr>
          <a:xfrm>
            <a:off x="7404754" y="4385374"/>
            <a:ext cx="0" cy="9114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Lightning bolt with solid fill">
            <a:extLst>
              <a:ext uri="{FF2B5EF4-FFF2-40B4-BE49-F238E27FC236}">
                <a16:creationId xmlns:a16="http://schemas.microsoft.com/office/drawing/2014/main" id="{4A0554C8-40E3-C0E3-3F7F-F0E63497F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6912" y="4178281"/>
            <a:ext cx="1211230" cy="12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  <p:bldP spid="26" grpId="0" animBg="1"/>
      <p:bldP spid="28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18C7F-04CD-4FD9-95D2-CA703B24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79" y="862818"/>
            <a:ext cx="10473886" cy="214129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“general” approach to ACA mitigation that does not limit traffic or throttle common-case performance?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F4308-4AAE-483C-A7DE-E9046445BAE0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F1D469C-AB66-46CB-85BC-060394A95D8D}"/>
              </a:ext>
            </a:extLst>
          </p:cNvPr>
          <p:cNvSpPr txBox="1">
            <a:spLocks/>
          </p:cNvSpPr>
          <p:nvPr/>
        </p:nvSpPr>
        <p:spPr>
          <a:xfrm>
            <a:off x="768789" y="3983228"/>
            <a:ext cx="10654421" cy="2141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If we reorder packets just the right way, we can selectively de-prioritize attack traffic → Packet Scheduling!</a:t>
            </a:r>
          </a:p>
        </p:txBody>
      </p:sp>
    </p:spTree>
    <p:extLst>
      <p:ext uri="{BB962C8B-B14F-4D97-AF65-F5344CB8AC3E}">
        <p14:creationId xmlns:p14="http://schemas.microsoft.com/office/powerpoint/2010/main" val="26952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331F-1B6A-4A6E-90EB-95C4561E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Scheduling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5B10F-98A6-4E5C-B144-0775BABF1F38}"/>
              </a:ext>
            </a:extLst>
          </p:cNvPr>
          <p:cNvSpPr/>
          <p:nvPr/>
        </p:nvSpPr>
        <p:spPr>
          <a:xfrm>
            <a:off x="4895850" y="2485558"/>
            <a:ext cx="1066516" cy="229861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8B3007-BC43-4F07-93F0-0D5A657362D0}"/>
              </a:ext>
            </a:extLst>
          </p:cNvPr>
          <p:cNvSpPr txBox="1"/>
          <p:nvPr/>
        </p:nvSpPr>
        <p:spPr>
          <a:xfrm>
            <a:off x="4722023" y="4808661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Scheduler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4B4D0021-78DB-41F2-AF6B-9DB27A37C45F}"/>
              </a:ext>
            </a:extLst>
          </p:cNvPr>
          <p:cNvSpPr/>
          <p:nvPr/>
        </p:nvSpPr>
        <p:spPr>
          <a:xfrm rot="12675824">
            <a:off x="5053965" y="5458687"/>
            <a:ext cx="1169670" cy="567690"/>
          </a:xfrm>
          <a:prstGeom prst="curved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4C73330-D675-B623-33B2-B12BACDDA7EC}"/>
              </a:ext>
            </a:extLst>
          </p:cNvPr>
          <p:cNvSpPr/>
          <p:nvPr/>
        </p:nvSpPr>
        <p:spPr>
          <a:xfrm>
            <a:off x="7921606" y="3070364"/>
            <a:ext cx="344978" cy="1146612"/>
          </a:xfrm>
          <a:custGeom>
            <a:avLst/>
            <a:gdLst>
              <a:gd name="connsiteX0" fmla="*/ 294537 w 344978"/>
              <a:gd name="connsiteY0" fmla="*/ 167969 h 1146612"/>
              <a:gd name="connsiteX1" fmla="*/ 294537 w 344978"/>
              <a:gd name="connsiteY1" fmla="*/ 978677 h 1146612"/>
              <a:gd name="connsiteX2" fmla="*/ 50604 w 344978"/>
              <a:gd name="connsiteY2" fmla="*/ 978677 h 1146612"/>
              <a:gd name="connsiteX3" fmla="*/ 50604 w 344978"/>
              <a:gd name="connsiteY3" fmla="*/ 167969 h 1146612"/>
              <a:gd name="connsiteX4" fmla="*/ 294537 w 344978"/>
              <a:gd name="connsiteY4" fmla="*/ 167969 h 1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978" h="1146612">
                <a:moveTo>
                  <a:pt x="294537" y="167969"/>
                </a:moveTo>
                <a:cubicBezTo>
                  <a:pt x="361890" y="391835"/>
                  <a:pt x="361890" y="754811"/>
                  <a:pt x="294537" y="978677"/>
                </a:cubicBezTo>
                <a:cubicBezTo>
                  <a:pt x="227161" y="1202613"/>
                  <a:pt x="117957" y="1202613"/>
                  <a:pt x="50604" y="978677"/>
                </a:cubicBezTo>
                <a:cubicBezTo>
                  <a:pt x="-16771" y="754811"/>
                  <a:pt x="-16771" y="391835"/>
                  <a:pt x="50604" y="167969"/>
                </a:cubicBezTo>
                <a:cubicBezTo>
                  <a:pt x="117957" y="-55967"/>
                  <a:pt x="227161" y="-55967"/>
                  <a:pt x="294537" y="167969"/>
                </a:cubicBezTo>
                <a:close/>
              </a:path>
            </a:pathLst>
          </a:custGeom>
          <a:noFill/>
          <a:ln w="229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6F48C3A2-233E-71E4-002C-9B217915BD90}"/>
              </a:ext>
            </a:extLst>
          </p:cNvPr>
          <p:cNvGrpSpPr/>
          <p:nvPr/>
        </p:nvGrpSpPr>
        <p:grpSpPr>
          <a:xfrm>
            <a:off x="8089391" y="3070358"/>
            <a:ext cx="1146623" cy="1146623"/>
            <a:chOff x="8089391" y="3070358"/>
            <a:chExt cx="1146623" cy="114662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30BB6A-14AA-0B4F-3418-62357C184ECD}"/>
                </a:ext>
              </a:extLst>
            </p:cNvPr>
            <p:cNvSpPr/>
            <p:nvPr/>
          </p:nvSpPr>
          <p:spPr>
            <a:xfrm>
              <a:off x="8089391" y="3070358"/>
              <a:ext cx="1146623" cy="1146623"/>
            </a:xfrm>
            <a:custGeom>
              <a:avLst/>
              <a:gdLst>
                <a:gd name="connsiteX0" fmla="*/ 81 w 1146623"/>
                <a:gd name="connsiteY0" fmla="*/ 17 h 1146623"/>
                <a:gd name="connsiteX1" fmla="*/ 1146704 w 1146623"/>
                <a:gd name="connsiteY1" fmla="*/ 17 h 1146623"/>
                <a:gd name="connsiteX2" fmla="*/ 1146704 w 1146623"/>
                <a:gd name="connsiteY2" fmla="*/ 1146640 h 1146623"/>
                <a:gd name="connsiteX3" fmla="*/ 81 w 1146623"/>
                <a:gd name="connsiteY3" fmla="*/ 1146640 h 114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623" h="1146623">
                  <a:moveTo>
                    <a:pt x="81" y="17"/>
                  </a:moveTo>
                  <a:lnTo>
                    <a:pt x="1146704" y="17"/>
                  </a:lnTo>
                  <a:lnTo>
                    <a:pt x="1146704" y="1146640"/>
                  </a:lnTo>
                  <a:lnTo>
                    <a:pt x="81" y="1146640"/>
                  </a:lnTo>
                  <a:close/>
                </a:path>
              </a:pathLst>
            </a:custGeom>
            <a:solidFill>
              <a:srgbClr val="FFFFFF"/>
            </a:solidFill>
            <a:ln w="2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080559-4ECF-4D3C-C3BE-F5400AEE45F8}"/>
                </a:ext>
              </a:extLst>
            </p:cNvPr>
            <p:cNvSpPr/>
            <p:nvPr/>
          </p:nvSpPr>
          <p:spPr>
            <a:xfrm>
              <a:off x="8089391" y="3070358"/>
              <a:ext cx="1146623" cy="1146623"/>
            </a:xfrm>
            <a:custGeom>
              <a:avLst/>
              <a:gdLst>
                <a:gd name="connsiteX0" fmla="*/ 10836 w 1146623"/>
                <a:gd name="connsiteY0" fmla="*/ 17 h 1146623"/>
                <a:gd name="connsiteX1" fmla="*/ 1125744 w 1146623"/>
                <a:gd name="connsiteY1" fmla="*/ 17 h 1146623"/>
                <a:gd name="connsiteX2" fmla="*/ 1146704 w 1146623"/>
                <a:gd name="connsiteY2" fmla="*/ 1146640 h 1146623"/>
                <a:gd name="connsiteX3" fmla="*/ 81 w 1146623"/>
                <a:gd name="connsiteY3" fmla="*/ 1146640 h 114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623" h="1146623">
                  <a:moveTo>
                    <a:pt x="10836" y="17"/>
                  </a:moveTo>
                  <a:lnTo>
                    <a:pt x="1125744" y="17"/>
                  </a:lnTo>
                  <a:lnTo>
                    <a:pt x="1146704" y="1146640"/>
                  </a:lnTo>
                  <a:lnTo>
                    <a:pt x="81" y="1146640"/>
                  </a:lnTo>
                  <a:close/>
                </a:path>
              </a:pathLst>
            </a:custGeom>
            <a:noFill/>
            <a:ln w="2292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61BA49-38F2-2E2F-5F3C-209D5B049607}"/>
              </a:ext>
            </a:extLst>
          </p:cNvPr>
          <p:cNvSpPr/>
          <p:nvPr/>
        </p:nvSpPr>
        <p:spPr>
          <a:xfrm>
            <a:off x="7928520" y="3072766"/>
            <a:ext cx="1268716" cy="506234"/>
          </a:xfrm>
          <a:custGeom>
            <a:avLst/>
            <a:gdLst>
              <a:gd name="connsiteX0" fmla="*/ 160768 w 1268716"/>
              <a:gd name="connsiteY0" fmla="*/ 12 h 506234"/>
              <a:gd name="connsiteX1" fmla="*/ 1268796 w 1268716"/>
              <a:gd name="connsiteY1" fmla="*/ 3429 h 506234"/>
              <a:gd name="connsiteX2" fmla="*/ 1142575 w 1268716"/>
              <a:gd name="connsiteY2" fmla="*/ 341958 h 506234"/>
              <a:gd name="connsiteX3" fmla="*/ 1130559 w 1268716"/>
              <a:gd name="connsiteY3" fmla="*/ 502738 h 506234"/>
              <a:gd name="connsiteX4" fmla="*/ 79 w 1268716"/>
              <a:gd name="connsiteY4" fmla="*/ 506247 h 506234"/>
              <a:gd name="connsiteX5" fmla="*/ 5813 w 1268716"/>
              <a:gd name="connsiteY5" fmla="*/ 421144 h 506234"/>
              <a:gd name="connsiteX6" fmla="*/ 13587 w 1268716"/>
              <a:gd name="connsiteY6" fmla="*/ 338106 h 506234"/>
              <a:gd name="connsiteX7" fmla="*/ 40647 w 1268716"/>
              <a:gd name="connsiteY7" fmla="*/ 194869 h 506234"/>
              <a:gd name="connsiteX8" fmla="*/ 84540 w 1268716"/>
              <a:gd name="connsiteY8" fmla="*/ 77501 h 506234"/>
              <a:gd name="connsiteX9" fmla="*/ 119650 w 1268716"/>
              <a:gd name="connsiteY9" fmla="*/ 28059 h 506234"/>
              <a:gd name="connsiteX10" fmla="*/ 160768 w 1268716"/>
              <a:gd name="connsiteY10" fmla="*/ 12 h 50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8716" h="506234">
                <a:moveTo>
                  <a:pt x="160768" y="12"/>
                </a:moveTo>
                <a:lnTo>
                  <a:pt x="1268796" y="3429"/>
                </a:lnTo>
                <a:cubicBezTo>
                  <a:pt x="1205020" y="106900"/>
                  <a:pt x="1162183" y="221907"/>
                  <a:pt x="1142575" y="341958"/>
                </a:cubicBezTo>
                <a:cubicBezTo>
                  <a:pt x="1133976" y="395070"/>
                  <a:pt x="1129940" y="448915"/>
                  <a:pt x="1130559" y="502738"/>
                </a:cubicBezTo>
                <a:lnTo>
                  <a:pt x="79" y="506247"/>
                </a:lnTo>
                <a:cubicBezTo>
                  <a:pt x="1593" y="477833"/>
                  <a:pt x="3474" y="449535"/>
                  <a:pt x="5813" y="421144"/>
                </a:cubicBezTo>
                <a:cubicBezTo>
                  <a:pt x="7946" y="393465"/>
                  <a:pt x="10651" y="365785"/>
                  <a:pt x="13587" y="338106"/>
                </a:cubicBezTo>
                <a:cubicBezTo>
                  <a:pt x="18173" y="289626"/>
                  <a:pt x="27300" y="241720"/>
                  <a:pt x="40647" y="194869"/>
                </a:cubicBezTo>
                <a:cubicBezTo>
                  <a:pt x="52205" y="154646"/>
                  <a:pt x="66905" y="115408"/>
                  <a:pt x="84540" y="77501"/>
                </a:cubicBezTo>
                <a:cubicBezTo>
                  <a:pt x="92956" y="58972"/>
                  <a:pt x="104881" y="42116"/>
                  <a:pt x="119650" y="28059"/>
                </a:cubicBezTo>
                <a:cubicBezTo>
                  <a:pt x="131758" y="16592"/>
                  <a:pt x="145632" y="7098"/>
                  <a:pt x="160768" y="12"/>
                </a:cubicBezTo>
                <a:close/>
              </a:path>
            </a:pathLst>
          </a:custGeom>
          <a:solidFill>
            <a:srgbClr val="FFFFFF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8ACC71-961A-1B5F-D917-4C174EBEE49A}"/>
              </a:ext>
            </a:extLst>
          </p:cNvPr>
          <p:cNvSpPr/>
          <p:nvPr/>
        </p:nvSpPr>
        <p:spPr>
          <a:xfrm>
            <a:off x="7931370" y="3582762"/>
            <a:ext cx="1268549" cy="630986"/>
          </a:xfrm>
          <a:custGeom>
            <a:avLst/>
            <a:gdLst>
              <a:gd name="connsiteX0" fmla="*/ 1082 w 1268549"/>
              <a:gd name="connsiteY0" fmla="*/ 4584 h 630986"/>
              <a:gd name="connsiteX1" fmla="*/ 1610 w 1268549"/>
              <a:gd name="connsiteY1" fmla="*/ 91750 h 630986"/>
              <a:gd name="connsiteX2" fmla="*/ 4935 w 1268549"/>
              <a:gd name="connsiteY2" fmla="*/ 185888 h 630986"/>
              <a:gd name="connsiteX3" fmla="*/ 17915 w 1268549"/>
              <a:gd name="connsiteY3" fmla="*/ 312292 h 630986"/>
              <a:gd name="connsiteX4" fmla="*/ 39769 w 1268549"/>
              <a:gd name="connsiteY4" fmla="*/ 434843 h 630986"/>
              <a:gd name="connsiteX5" fmla="*/ 76140 w 1268549"/>
              <a:gd name="connsiteY5" fmla="*/ 532558 h 630986"/>
              <a:gd name="connsiteX6" fmla="*/ 110447 w 1268549"/>
              <a:gd name="connsiteY6" fmla="*/ 590256 h 630986"/>
              <a:gd name="connsiteX7" fmla="*/ 150671 w 1268549"/>
              <a:gd name="connsiteY7" fmla="*/ 623486 h 630986"/>
              <a:gd name="connsiteX8" fmla="*/ 1268629 w 1268549"/>
              <a:gd name="connsiteY8" fmla="*/ 631008 h 630986"/>
              <a:gd name="connsiteX9" fmla="*/ 1229575 w 1268549"/>
              <a:gd name="connsiteY9" fmla="*/ 591701 h 630986"/>
              <a:gd name="connsiteX10" fmla="*/ 1190521 w 1268549"/>
              <a:gd name="connsiteY10" fmla="*/ 527995 h 630986"/>
              <a:gd name="connsiteX11" fmla="*/ 1168666 w 1268549"/>
              <a:gd name="connsiteY11" fmla="*/ 463600 h 630986"/>
              <a:gd name="connsiteX12" fmla="*/ 1150733 w 1268549"/>
              <a:gd name="connsiteY12" fmla="*/ 392991 h 630986"/>
              <a:gd name="connsiteX13" fmla="*/ 1131928 w 1268549"/>
              <a:gd name="connsiteY13" fmla="*/ 276196 h 630986"/>
              <a:gd name="connsiteX14" fmla="*/ 1122618 w 1268549"/>
              <a:gd name="connsiteY14" fmla="*/ 156970 h 630986"/>
              <a:gd name="connsiteX15" fmla="*/ 1122893 w 1268549"/>
              <a:gd name="connsiteY15" fmla="*/ 21 h 63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8549" h="630986">
                <a:moveTo>
                  <a:pt x="1082" y="4584"/>
                </a:moveTo>
                <a:cubicBezTo>
                  <a:pt x="-982" y="36483"/>
                  <a:pt x="624" y="60929"/>
                  <a:pt x="1610" y="91750"/>
                </a:cubicBezTo>
                <a:cubicBezTo>
                  <a:pt x="2596" y="121586"/>
                  <a:pt x="1610" y="150595"/>
                  <a:pt x="4935" y="185888"/>
                </a:cubicBezTo>
                <a:cubicBezTo>
                  <a:pt x="6976" y="219117"/>
                  <a:pt x="11195" y="271541"/>
                  <a:pt x="17915" y="312292"/>
                </a:cubicBezTo>
                <a:cubicBezTo>
                  <a:pt x="24542" y="352699"/>
                  <a:pt x="28831" y="395422"/>
                  <a:pt x="39769" y="434843"/>
                </a:cubicBezTo>
                <a:cubicBezTo>
                  <a:pt x="47016" y="470136"/>
                  <a:pt x="61899" y="499421"/>
                  <a:pt x="76140" y="532558"/>
                </a:cubicBezTo>
                <a:cubicBezTo>
                  <a:pt x="84465" y="551730"/>
                  <a:pt x="97009" y="571704"/>
                  <a:pt x="110447" y="590256"/>
                </a:cubicBezTo>
                <a:cubicBezTo>
                  <a:pt x="118153" y="600828"/>
                  <a:pt x="133013" y="614175"/>
                  <a:pt x="150671" y="623486"/>
                </a:cubicBezTo>
                <a:lnTo>
                  <a:pt x="1268629" y="631008"/>
                </a:lnTo>
                <a:cubicBezTo>
                  <a:pt x="1254296" y="619197"/>
                  <a:pt x="1241316" y="606034"/>
                  <a:pt x="1229575" y="591701"/>
                </a:cubicBezTo>
                <a:cubicBezTo>
                  <a:pt x="1213797" y="572346"/>
                  <a:pt x="1200634" y="550836"/>
                  <a:pt x="1190521" y="527995"/>
                </a:cubicBezTo>
                <a:cubicBezTo>
                  <a:pt x="1182449" y="506851"/>
                  <a:pt x="1175110" y="485363"/>
                  <a:pt x="1168666" y="463600"/>
                </a:cubicBezTo>
                <a:cubicBezTo>
                  <a:pt x="1161763" y="440301"/>
                  <a:pt x="1155755" y="416841"/>
                  <a:pt x="1150733" y="392991"/>
                </a:cubicBezTo>
                <a:cubicBezTo>
                  <a:pt x="1142959" y="354396"/>
                  <a:pt x="1136584" y="315342"/>
                  <a:pt x="1131928" y="276196"/>
                </a:cubicBezTo>
                <a:cubicBezTo>
                  <a:pt x="1127181" y="236592"/>
                  <a:pt x="1124131" y="196827"/>
                  <a:pt x="1122618" y="156970"/>
                </a:cubicBezTo>
                <a:lnTo>
                  <a:pt x="1122893" y="21"/>
                </a:lnTo>
                <a:close/>
              </a:path>
            </a:pathLst>
          </a:custGeom>
          <a:solidFill>
            <a:srgbClr val="5E3C99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B62028-2D20-B514-9641-26DA961371A0}"/>
              </a:ext>
            </a:extLst>
          </p:cNvPr>
          <p:cNvSpPr/>
          <p:nvPr/>
        </p:nvSpPr>
        <p:spPr>
          <a:xfrm>
            <a:off x="7926892" y="3579436"/>
            <a:ext cx="1135157" cy="17199"/>
          </a:xfrm>
          <a:custGeom>
            <a:avLst/>
            <a:gdLst>
              <a:gd name="connsiteX0" fmla="*/ 78 w 1135157"/>
              <a:gd name="connsiteY0" fmla="*/ 16 h 17199"/>
              <a:gd name="connsiteX1" fmla="*/ 1135236 w 1135157"/>
              <a:gd name="connsiteY1" fmla="*/ 16 h 1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5157" h="17199">
                <a:moveTo>
                  <a:pt x="78" y="16"/>
                </a:moveTo>
                <a:lnTo>
                  <a:pt x="1135236" y="16"/>
                </a:lnTo>
              </a:path>
            </a:pathLst>
          </a:custGeom>
          <a:noFill/>
          <a:ln w="1719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8FB114-5A4D-0EA0-948C-20501BE76502}"/>
              </a:ext>
            </a:extLst>
          </p:cNvPr>
          <p:cNvSpPr/>
          <p:nvPr/>
        </p:nvSpPr>
        <p:spPr>
          <a:xfrm>
            <a:off x="9056763" y="3070364"/>
            <a:ext cx="344978" cy="1146612"/>
          </a:xfrm>
          <a:custGeom>
            <a:avLst/>
            <a:gdLst>
              <a:gd name="connsiteX0" fmla="*/ 294553 w 344978"/>
              <a:gd name="connsiteY0" fmla="*/ 167969 h 1146612"/>
              <a:gd name="connsiteX1" fmla="*/ 294553 w 344978"/>
              <a:gd name="connsiteY1" fmla="*/ 978677 h 1146612"/>
              <a:gd name="connsiteX2" fmla="*/ 50621 w 344978"/>
              <a:gd name="connsiteY2" fmla="*/ 978677 h 1146612"/>
              <a:gd name="connsiteX3" fmla="*/ 50621 w 344978"/>
              <a:gd name="connsiteY3" fmla="*/ 167969 h 1146612"/>
              <a:gd name="connsiteX4" fmla="*/ 294553 w 344978"/>
              <a:gd name="connsiteY4" fmla="*/ 167969 h 1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978" h="1146612">
                <a:moveTo>
                  <a:pt x="294553" y="167969"/>
                </a:moveTo>
                <a:cubicBezTo>
                  <a:pt x="361906" y="391835"/>
                  <a:pt x="361906" y="754811"/>
                  <a:pt x="294553" y="978677"/>
                </a:cubicBezTo>
                <a:cubicBezTo>
                  <a:pt x="227178" y="1202613"/>
                  <a:pt x="117974" y="1202613"/>
                  <a:pt x="50621" y="978677"/>
                </a:cubicBezTo>
                <a:cubicBezTo>
                  <a:pt x="-16755" y="754811"/>
                  <a:pt x="-16755" y="391835"/>
                  <a:pt x="50621" y="167969"/>
                </a:cubicBezTo>
                <a:cubicBezTo>
                  <a:pt x="117974" y="-55967"/>
                  <a:pt x="227178" y="-55967"/>
                  <a:pt x="294553" y="167969"/>
                </a:cubicBezTo>
                <a:close/>
              </a:path>
            </a:pathLst>
          </a:custGeom>
          <a:solidFill>
            <a:srgbClr val="FFFFFF"/>
          </a:solidFill>
          <a:ln w="229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6C8BAD-F6E0-7C88-DA58-75D7CD651392}"/>
              </a:ext>
            </a:extLst>
          </p:cNvPr>
          <p:cNvSpPr/>
          <p:nvPr/>
        </p:nvSpPr>
        <p:spPr>
          <a:xfrm>
            <a:off x="9062049" y="3392674"/>
            <a:ext cx="335043" cy="823046"/>
          </a:xfrm>
          <a:custGeom>
            <a:avLst/>
            <a:gdLst>
              <a:gd name="connsiteX0" fmla="*/ 456 w 335043"/>
              <a:gd name="connsiteY0" fmla="*/ 186873 h 823046"/>
              <a:gd name="connsiteX1" fmla="*/ 181 w 335043"/>
              <a:gd name="connsiteY1" fmla="*/ 250304 h 823046"/>
              <a:gd name="connsiteX2" fmla="*/ 5386 w 335043"/>
              <a:gd name="connsiteY2" fmla="*/ 385743 h 823046"/>
              <a:gd name="connsiteX3" fmla="*/ 14239 w 335043"/>
              <a:gd name="connsiteY3" fmla="*/ 486876 h 823046"/>
              <a:gd name="connsiteX4" fmla="*/ 33868 w 335043"/>
              <a:gd name="connsiteY4" fmla="*/ 588650 h 823046"/>
              <a:gd name="connsiteX5" fmla="*/ 55104 w 335043"/>
              <a:gd name="connsiteY5" fmla="*/ 668363 h 823046"/>
              <a:gd name="connsiteX6" fmla="*/ 83953 w 335043"/>
              <a:gd name="connsiteY6" fmla="*/ 748191 h 823046"/>
              <a:gd name="connsiteX7" fmla="*/ 135895 w 335043"/>
              <a:gd name="connsiteY7" fmla="*/ 805775 h 823046"/>
              <a:gd name="connsiteX8" fmla="*/ 174513 w 335043"/>
              <a:gd name="connsiteY8" fmla="*/ 823066 h 823046"/>
              <a:gd name="connsiteX9" fmla="*/ 214278 w 335043"/>
              <a:gd name="connsiteY9" fmla="*/ 794950 h 823046"/>
              <a:gd name="connsiteX10" fmla="*/ 240972 w 335043"/>
              <a:gd name="connsiteY10" fmla="*/ 757410 h 823046"/>
              <a:gd name="connsiteX11" fmla="*/ 276448 w 335043"/>
              <a:gd name="connsiteY11" fmla="*/ 679394 h 823046"/>
              <a:gd name="connsiteX12" fmla="*/ 305205 w 335043"/>
              <a:gd name="connsiteY12" fmla="*/ 572689 h 823046"/>
              <a:gd name="connsiteX13" fmla="*/ 323391 w 335043"/>
              <a:gd name="connsiteY13" fmla="*/ 467887 h 823046"/>
              <a:gd name="connsiteX14" fmla="*/ 332082 w 335043"/>
              <a:gd name="connsiteY14" fmla="*/ 345795 h 823046"/>
              <a:gd name="connsiteX15" fmla="*/ 335132 w 335043"/>
              <a:gd name="connsiteY15" fmla="*/ 224757 h 823046"/>
              <a:gd name="connsiteX16" fmla="*/ 325707 w 335043"/>
              <a:gd name="connsiteY16" fmla="*/ 76682 h 823046"/>
              <a:gd name="connsiteX17" fmla="*/ 315502 w 335043"/>
              <a:gd name="connsiteY17" fmla="*/ 19 h 82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043" h="823046">
                <a:moveTo>
                  <a:pt x="456" y="186873"/>
                </a:moveTo>
                <a:cubicBezTo>
                  <a:pt x="89" y="208017"/>
                  <a:pt x="-3" y="229160"/>
                  <a:pt x="181" y="250304"/>
                </a:cubicBezTo>
                <a:cubicBezTo>
                  <a:pt x="639" y="295527"/>
                  <a:pt x="2336" y="340681"/>
                  <a:pt x="5386" y="385743"/>
                </a:cubicBezTo>
                <a:cubicBezTo>
                  <a:pt x="6625" y="419615"/>
                  <a:pt x="9583" y="453371"/>
                  <a:pt x="14239" y="486876"/>
                </a:cubicBezTo>
                <a:cubicBezTo>
                  <a:pt x="19008" y="521091"/>
                  <a:pt x="25635" y="555054"/>
                  <a:pt x="33868" y="588650"/>
                </a:cubicBezTo>
                <a:cubicBezTo>
                  <a:pt x="39785" y="615527"/>
                  <a:pt x="46848" y="642128"/>
                  <a:pt x="55104" y="668363"/>
                </a:cubicBezTo>
                <a:cubicBezTo>
                  <a:pt x="63520" y="695423"/>
                  <a:pt x="73198" y="722025"/>
                  <a:pt x="83953" y="748191"/>
                </a:cubicBezTo>
                <a:cubicBezTo>
                  <a:pt x="95763" y="771743"/>
                  <a:pt x="113674" y="791625"/>
                  <a:pt x="135895" y="805775"/>
                </a:cubicBezTo>
                <a:cubicBezTo>
                  <a:pt x="147911" y="813480"/>
                  <a:pt x="160891" y="819305"/>
                  <a:pt x="174513" y="823066"/>
                </a:cubicBezTo>
                <a:cubicBezTo>
                  <a:pt x="189465" y="816438"/>
                  <a:pt x="202995" y="806852"/>
                  <a:pt x="214278" y="794950"/>
                </a:cubicBezTo>
                <a:cubicBezTo>
                  <a:pt x="224850" y="783736"/>
                  <a:pt x="233266" y="770757"/>
                  <a:pt x="240972" y="757410"/>
                </a:cubicBezTo>
                <a:cubicBezTo>
                  <a:pt x="255304" y="732597"/>
                  <a:pt x="267137" y="706431"/>
                  <a:pt x="276448" y="679394"/>
                </a:cubicBezTo>
                <a:cubicBezTo>
                  <a:pt x="287639" y="644261"/>
                  <a:pt x="297225" y="608716"/>
                  <a:pt x="305205" y="572689"/>
                </a:cubicBezTo>
                <a:cubicBezTo>
                  <a:pt x="312819" y="538038"/>
                  <a:pt x="318919" y="503089"/>
                  <a:pt x="323391" y="467887"/>
                </a:cubicBezTo>
                <a:cubicBezTo>
                  <a:pt x="327244" y="427320"/>
                  <a:pt x="330202" y="386546"/>
                  <a:pt x="332082" y="345795"/>
                </a:cubicBezTo>
                <a:cubicBezTo>
                  <a:pt x="334054" y="305480"/>
                  <a:pt x="335040" y="265073"/>
                  <a:pt x="335132" y="224757"/>
                </a:cubicBezTo>
                <a:cubicBezTo>
                  <a:pt x="334238" y="175223"/>
                  <a:pt x="331096" y="125873"/>
                  <a:pt x="325707" y="76682"/>
                </a:cubicBezTo>
                <a:cubicBezTo>
                  <a:pt x="322932" y="50975"/>
                  <a:pt x="319538" y="25451"/>
                  <a:pt x="315502" y="19"/>
                </a:cubicBezTo>
                <a:close/>
              </a:path>
            </a:pathLst>
          </a:custGeom>
          <a:solidFill>
            <a:srgbClr val="5E3C99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519CBA-D470-7E26-2FB7-3D6C46E60EAF}"/>
              </a:ext>
            </a:extLst>
          </p:cNvPr>
          <p:cNvSpPr/>
          <p:nvPr/>
        </p:nvSpPr>
        <p:spPr>
          <a:xfrm>
            <a:off x="9065718" y="3073752"/>
            <a:ext cx="309863" cy="498437"/>
          </a:xfrm>
          <a:custGeom>
            <a:avLst/>
            <a:gdLst>
              <a:gd name="connsiteX0" fmla="*/ 163850 w 309863"/>
              <a:gd name="connsiteY0" fmla="*/ 12 h 498437"/>
              <a:gd name="connsiteX1" fmla="*/ 209898 w 309863"/>
              <a:gd name="connsiteY1" fmla="*/ 25100 h 498437"/>
              <a:gd name="connsiteX2" fmla="*/ 253791 w 309863"/>
              <a:gd name="connsiteY2" fmla="*/ 96237 h 498437"/>
              <a:gd name="connsiteX3" fmla="*/ 287387 w 309863"/>
              <a:gd name="connsiteY3" fmla="*/ 192347 h 498437"/>
              <a:gd name="connsiteX4" fmla="*/ 309952 w 309863"/>
              <a:gd name="connsiteY4" fmla="*/ 308798 h 498437"/>
              <a:gd name="connsiteX5" fmla="*/ 89 w 309863"/>
              <a:gd name="connsiteY5" fmla="*/ 498449 h 498437"/>
              <a:gd name="connsiteX6" fmla="*/ 5294 w 309863"/>
              <a:gd name="connsiteY6" fmla="*/ 391676 h 498437"/>
              <a:gd name="connsiteX7" fmla="*/ 19719 w 309863"/>
              <a:gd name="connsiteY7" fmla="*/ 285865 h 498437"/>
              <a:gd name="connsiteX8" fmla="*/ 46046 w 309863"/>
              <a:gd name="connsiteY8" fmla="*/ 169598 h 498437"/>
              <a:gd name="connsiteX9" fmla="*/ 87805 w 309863"/>
              <a:gd name="connsiteY9" fmla="*/ 60760 h 498437"/>
              <a:gd name="connsiteX10" fmla="*/ 129909 w 309863"/>
              <a:gd name="connsiteY10" fmla="*/ 15423 h 498437"/>
              <a:gd name="connsiteX11" fmla="*/ 163850 w 309863"/>
              <a:gd name="connsiteY11" fmla="*/ 12 h 49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863" h="498437">
                <a:moveTo>
                  <a:pt x="163850" y="12"/>
                </a:moveTo>
                <a:cubicBezTo>
                  <a:pt x="180682" y="5218"/>
                  <a:pt x="196368" y="13726"/>
                  <a:pt x="209898" y="25100"/>
                </a:cubicBezTo>
                <a:cubicBezTo>
                  <a:pt x="231753" y="43469"/>
                  <a:pt x="247163" y="68466"/>
                  <a:pt x="253791" y="96237"/>
                </a:cubicBezTo>
                <a:cubicBezTo>
                  <a:pt x="267137" y="127494"/>
                  <a:pt x="278420" y="159553"/>
                  <a:pt x="287387" y="192347"/>
                </a:cubicBezTo>
                <a:cubicBezTo>
                  <a:pt x="297958" y="230506"/>
                  <a:pt x="305480" y="269469"/>
                  <a:pt x="309952" y="308798"/>
                </a:cubicBezTo>
                <a:lnTo>
                  <a:pt x="89" y="498449"/>
                </a:lnTo>
                <a:cubicBezTo>
                  <a:pt x="272" y="462789"/>
                  <a:pt x="2061" y="427129"/>
                  <a:pt x="5294" y="391676"/>
                </a:cubicBezTo>
                <a:cubicBezTo>
                  <a:pt x="8619" y="356199"/>
                  <a:pt x="13436" y="320906"/>
                  <a:pt x="19719" y="285865"/>
                </a:cubicBezTo>
                <a:cubicBezTo>
                  <a:pt x="25635" y="246536"/>
                  <a:pt x="34418" y="207666"/>
                  <a:pt x="46046" y="169598"/>
                </a:cubicBezTo>
                <a:cubicBezTo>
                  <a:pt x="57351" y="132333"/>
                  <a:pt x="71317" y="95962"/>
                  <a:pt x="87805" y="60760"/>
                </a:cubicBezTo>
                <a:cubicBezTo>
                  <a:pt x="97827" y="42391"/>
                  <a:pt x="112251" y="26797"/>
                  <a:pt x="129909" y="15423"/>
                </a:cubicBezTo>
                <a:cubicBezTo>
                  <a:pt x="140389" y="8612"/>
                  <a:pt x="151856" y="3429"/>
                  <a:pt x="163850" y="12"/>
                </a:cubicBezTo>
                <a:close/>
              </a:path>
            </a:pathLst>
          </a:custGeom>
          <a:solidFill>
            <a:srgbClr val="FFFFFF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C30A90-723C-2CBC-7109-25FA56CE0E0F}"/>
              </a:ext>
            </a:extLst>
          </p:cNvPr>
          <p:cNvSpPr/>
          <p:nvPr/>
        </p:nvSpPr>
        <p:spPr>
          <a:xfrm>
            <a:off x="1918399" y="2497047"/>
            <a:ext cx="2272218" cy="2293247"/>
          </a:xfrm>
          <a:custGeom>
            <a:avLst/>
            <a:gdLst>
              <a:gd name="connsiteX0" fmla="*/ 5077 w 2272218"/>
              <a:gd name="connsiteY0" fmla="*/ 17 h 2293247"/>
              <a:gd name="connsiteX1" fmla="*/ 2272181 w 2272218"/>
              <a:gd name="connsiteY1" fmla="*/ 17 h 2293247"/>
              <a:gd name="connsiteX2" fmla="*/ 2260532 w 2272218"/>
              <a:gd name="connsiteY2" fmla="*/ 2293264 h 2293247"/>
              <a:gd name="connsiteX3" fmla="*/ -37 w 2272218"/>
              <a:gd name="connsiteY3" fmla="*/ 2293264 h 22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218" h="2293247">
                <a:moveTo>
                  <a:pt x="5077" y="17"/>
                </a:moveTo>
                <a:lnTo>
                  <a:pt x="2272181" y="17"/>
                </a:lnTo>
                <a:lnTo>
                  <a:pt x="2260532" y="2293264"/>
                </a:lnTo>
                <a:lnTo>
                  <a:pt x="-37" y="2293264"/>
                </a:lnTo>
                <a:close/>
              </a:path>
            </a:pathLst>
          </a:custGeom>
          <a:noFill/>
          <a:ln w="229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0CAA9C5-7267-309D-0D3D-68D5C5826815}"/>
              </a:ext>
            </a:extLst>
          </p:cNvPr>
          <p:cNvSpPr/>
          <p:nvPr/>
        </p:nvSpPr>
        <p:spPr>
          <a:xfrm>
            <a:off x="1570485" y="2497024"/>
            <a:ext cx="690026" cy="2293293"/>
          </a:xfrm>
          <a:custGeom>
            <a:avLst/>
            <a:gdLst>
              <a:gd name="connsiteX0" fmla="*/ 588927 w 690026"/>
              <a:gd name="connsiteY0" fmla="*/ 335886 h 2293293"/>
              <a:gd name="connsiteX1" fmla="*/ 588927 w 690026"/>
              <a:gd name="connsiteY1" fmla="*/ 1957441 h 2293293"/>
              <a:gd name="connsiteX2" fmla="*/ 100993 w 690026"/>
              <a:gd name="connsiteY2" fmla="*/ 1957441 h 2293293"/>
              <a:gd name="connsiteX3" fmla="*/ 100993 w 690026"/>
              <a:gd name="connsiteY3" fmla="*/ 335886 h 2293293"/>
              <a:gd name="connsiteX4" fmla="*/ 588927 w 690026"/>
              <a:gd name="connsiteY4" fmla="*/ 335886 h 22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026" h="2293293">
                <a:moveTo>
                  <a:pt x="588927" y="335886"/>
                </a:moveTo>
                <a:cubicBezTo>
                  <a:pt x="723655" y="783688"/>
                  <a:pt x="723655" y="1509639"/>
                  <a:pt x="588927" y="1957441"/>
                </a:cubicBezTo>
                <a:cubicBezTo>
                  <a:pt x="454107" y="2405266"/>
                  <a:pt x="235721" y="2405266"/>
                  <a:pt x="100993" y="1957441"/>
                </a:cubicBezTo>
                <a:cubicBezTo>
                  <a:pt x="-33735" y="1509639"/>
                  <a:pt x="-33735" y="783688"/>
                  <a:pt x="100993" y="335886"/>
                </a:cubicBezTo>
                <a:cubicBezTo>
                  <a:pt x="235721" y="-111939"/>
                  <a:pt x="454107" y="-111939"/>
                  <a:pt x="588927" y="335886"/>
                </a:cubicBezTo>
                <a:close/>
              </a:path>
            </a:pathLst>
          </a:custGeom>
          <a:noFill/>
          <a:ln w="229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A7975D9-0EDA-B0DD-B430-E63C724D5C71}"/>
              </a:ext>
            </a:extLst>
          </p:cNvPr>
          <p:cNvSpPr/>
          <p:nvPr/>
        </p:nvSpPr>
        <p:spPr>
          <a:xfrm>
            <a:off x="1580479" y="3363277"/>
            <a:ext cx="2539727" cy="1417625"/>
          </a:xfrm>
          <a:custGeom>
            <a:avLst/>
            <a:gdLst>
              <a:gd name="connsiteX0" fmla="*/ 11778 w 2539727"/>
              <a:gd name="connsiteY0" fmla="*/ 0 h 1417625"/>
              <a:gd name="connsiteX1" fmla="*/ 1206 w 2539727"/>
              <a:gd name="connsiteY1" fmla="*/ 180685 h 1417625"/>
              <a:gd name="connsiteX2" fmla="*/ 7375 w 2539727"/>
              <a:gd name="connsiteY2" fmla="*/ 537768 h 1417625"/>
              <a:gd name="connsiteX3" fmla="*/ 34435 w 2539727"/>
              <a:gd name="connsiteY3" fmla="*/ 783833 h 1417625"/>
              <a:gd name="connsiteX4" fmla="*/ 79039 w 2539727"/>
              <a:gd name="connsiteY4" fmla="*/ 1023639 h 1417625"/>
              <a:gd name="connsiteX5" fmla="*/ 152056 w 2539727"/>
              <a:gd name="connsiteY5" fmla="*/ 1229413 h 1417625"/>
              <a:gd name="connsiteX6" fmla="*/ 224615 w 2539727"/>
              <a:gd name="connsiteY6" fmla="*/ 1351133 h 1417625"/>
              <a:gd name="connsiteX7" fmla="*/ 307310 w 2539727"/>
              <a:gd name="connsiteY7" fmla="*/ 1416181 h 1417625"/>
              <a:gd name="connsiteX8" fmla="*/ 2539728 w 2539727"/>
              <a:gd name="connsiteY8" fmla="*/ 1417626 h 1417625"/>
              <a:gd name="connsiteX9" fmla="*/ 2466820 w 2539727"/>
              <a:gd name="connsiteY9" fmla="*/ 1337356 h 1417625"/>
              <a:gd name="connsiteX10" fmla="*/ 2396113 w 2539727"/>
              <a:gd name="connsiteY10" fmla="*/ 1209960 h 1417625"/>
              <a:gd name="connsiteX11" fmla="*/ 2348746 w 2539727"/>
              <a:gd name="connsiteY11" fmla="*/ 1079090 h 1417625"/>
              <a:gd name="connsiteX12" fmla="*/ 2320780 w 2539727"/>
              <a:gd name="connsiteY12" fmla="*/ 946431 h 1417625"/>
              <a:gd name="connsiteX13" fmla="*/ 2274926 w 2539727"/>
              <a:gd name="connsiteY13" fmla="*/ 705266 h 1417625"/>
              <a:gd name="connsiteX14" fmla="*/ 2260238 w 2539727"/>
              <a:gd name="connsiteY14" fmla="*/ 466264 h 1417625"/>
              <a:gd name="connsiteX15" fmla="*/ 2254854 w 2539727"/>
              <a:gd name="connsiteY15" fmla="*/ 237305 h 1417625"/>
              <a:gd name="connsiteX16" fmla="*/ 2259068 w 2539727"/>
              <a:gd name="connsiteY16" fmla="*/ 6467 h 14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9727" h="1417625">
                <a:moveTo>
                  <a:pt x="11778" y="0"/>
                </a:moveTo>
                <a:cubicBezTo>
                  <a:pt x="7558" y="61734"/>
                  <a:pt x="2811" y="118882"/>
                  <a:pt x="1206" y="180685"/>
                </a:cubicBezTo>
                <a:cubicBezTo>
                  <a:pt x="-1936" y="298215"/>
                  <a:pt x="1390" y="420400"/>
                  <a:pt x="7375" y="537768"/>
                </a:cubicBezTo>
                <a:cubicBezTo>
                  <a:pt x="11961" y="620164"/>
                  <a:pt x="20997" y="702308"/>
                  <a:pt x="34435" y="783833"/>
                </a:cubicBezTo>
                <a:cubicBezTo>
                  <a:pt x="47690" y="864648"/>
                  <a:pt x="57276" y="944728"/>
                  <a:pt x="79039" y="1023639"/>
                </a:cubicBezTo>
                <a:cubicBezTo>
                  <a:pt x="93647" y="1094312"/>
                  <a:pt x="123482" y="1163212"/>
                  <a:pt x="152056" y="1229413"/>
                </a:cubicBezTo>
                <a:cubicBezTo>
                  <a:pt x="168636" y="1267854"/>
                  <a:pt x="198197" y="1318626"/>
                  <a:pt x="224615" y="1351133"/>
                </a:cubicBezTo>
                <a:cubicBezTo>
                  <a:pt x="249795" y="1382144"/>
                  <a:pt x="271924" y="1397743"/>
                  <a:pt x="307310" y="1416181"/>
                </a:cubicBezTo>
                <a:lnTo>
                  <a:pt x="2539728" y="1417626"/>
                </a:lnTo>
                <a:cubicBezTo>
                  <a:pt x="2511246" y="1394046"/>
                  <a:pt x="2490090" y="1366028"/>
                  <a:pt x="2466820" y="1337356"/>
                </a:cubicBezTo>
                <a:cubicBezTo>
                  <a:pt x="2435190" y="1298554"/>
                  <a:pt x="2416460" y="1255745"/>
                  <a:pt x="2396113" y="1209960"/>
                </a:cubicBezTo>
                <a:cubicBezTo>
                  <a:pt x="2379911" y="1167615"/>
                  <a:pt x="2361714" y="1122639"/>
                  <a:pt x="2348746" y="1079090"/>
                </a:cubicBezTo>
                <a:cubicBezTo>
                  <a:pt x="2334952" y="1032600"/>
                  <a:pt x="2330824" y="993902"/>
                  <a:pt x="2320780" y="946431"/>
                </a:cubicBezTo>
                <a:cubicBezTo>
                  <a:pt x="2305128" y="869034"/>
                  <a:pt x="2284317" y="783651"/>
                  <a:pt x="2274926" y="705266"/>
                </a:cubicBezTo>
                <a:cubicBezTo>
                  <a:pt x="2265432" y="625989"/>
                  <a:pt x="2263110" y="546000"/>
                  <a:pt x="2260238" y="466264"/>
                </a:cubicBezTo>
                <a:cubicBezTo>
                  <a:pt x="2256488" y="389601"/>
                  <a:pt x="2253874" y="314083"/>
                  <a:pt x="2254854" y="237305"/>
                </a:cubicBezTo>
                <a:cubicBezTo>
                  <a:pt x="2255938" y="160183"/>
                  <a:pt x="2253255" y="83405"/>
                  <a:pt x="2259068" y="6467"/>
                </a:cubicBezTo>
                <a:close/>
              </a:path>
            </a:pathLst>
          </a:custGeom>
          <a:solidFill>
            <a:srgbClr val="5E3C99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AAF105-D2D5-4EAC-4109-CE3567004956}"/>
              </a:ext>
            </a:extLst>
          </p:cNvPr>
          <p:cNvSpPr/>
          <p:nvPr/>
        </p:nvSpPr>
        <p:spPr>
          <a:xfrm>
            <a:off x="1884096" y="2506632"/>
            <a:ext cx="2314677" cy="624452"/>
          </a:xfrm>
          <a:custGeom>
            <a:avLst/>
            <a:gdLst>
              <a:gd name="connsiteX0" fmla="*/ 0 w 2314677"/>
              <a:gd name="connsiteY0" fmla="*/ 624453 h 624452"/>
              <a:gd name="connsiteX1" fmla="*/ 2314678 w 2314677"/>
              <a:gd name="connsiteY1" fmla="*/ 605924 h 624452"/>
              <a:gd name="connsiteX2" fmla="*/ 2282859 w 2314677"/>
              <a:gd name="connsiteY2" fmla="*/ 0 h 624452"/>
              <a:gd name="connsiteX3" fmla="*/ 24194 w 2314677"/>
              <a:gd name="connsiteY3" fmla="*/ 1261 h 624452"/>
              <a:gd name="connsiteX4" fmla="*/ 1170 w 2314677"/>
              <a:gd name="connsiteY4" fmla="*/ 5733 h 62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677" h="624452">
                <a:moveTo>
                  <a:pt x="0" y="624453"/>
                </a:moveTo>
                <a:lnTo>
                  <a:pt x="2314678" y="605924"/>
                </a:lnTo>
                <a:lnTo>
                  <a:pt x="2282859" y="0"/>
                </a:lnTo>
                <a:lnTo>
                  <a:pt x="24194" y="1261"/>
                </a:lnTo>
                <a:lnTo>
                  <a:pt x="1170" y="5733"/>
                </a:lnTo>
                <a:close/>
              </a:path>
            </a:pathLst>
          </a:custGeom>
          <a:solidFill>
            <a:srgbClr val="FFFFFF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5416F5-BC9D-54C7-9F8C-050CD91CF99E}"/>
              </a:ext>
            </a:extLst>
          </p:cNvPr>
          <p:cNvSpPr/>
          <p:nvPr/>
        </p:nvSpPr>
        <p:spPr>
          <a:xfrm>
            <a:off x="1587693" y="2992068"/>
            <a:ext cx="2302471" cy="378823"/>
          </a:xfrm>
          <a:custGeom>
            <a:avLst/>
            <a:gdLst>
              <a:gd name="connsiteX0" fmla="*/ 51598 w 2302471"/>
              <a:gd name="connsiteY0" fmla="*/ 437 h 378823"/>
              <a:gd name="connsiteX1" fmla="*/ 2302471 w 2302471"/>
              <a:gd name="connsiteY1" fmla="*/ 0 h 378823"/>
              <a:gd name="connsiteX2" fmla="*/ 2272011 w 2302471"/>
              <a:gd name="connsiteY2" fmla="*/ 195110 h 378823"/>
              <a:gd name="connsiteX3" fmla="*/ 2254726 w 2302471"/>
              <a:gd name="connsiteY3" fmla="*/ 376873 h 378823"/>
              <a:gd name="connsiteX4" fmla="*/ 0 w 2302471"/>
              <a:gd name="connsiteY4" fmla="*/ 378824 h 378823"/>
              <a:gd name="connsiteX5" fmla="*/ 20318 w 2302471"/>
              <a:gd name="connsiteY5" fmla="*/ 187680 h 378823"/>
              <a:gd name="connsiteX6" fmla="*/ 51598 w 2302471"/>
              <a:gd name="connsiteY6" fmla="*/ 437 h 37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471" h="378823">
                <a:moveTo>
                  <a:pt x="51598" y="437"/>
                </a:moveTo>
                <a:lnTo>
                  <a:pt x="2302471" y="0"/>
                </a:lnTo>
                <a:cubicBezTo>
                  <a:pt x="2291103" y="62699"/>
                  <a:pt x="2279906" y="131496"/>
                  <a:pt x="2272011" y="195110"/>
                </a:cubicBezTo>
                <a:cubicBezTo>
                  <a:pt x="2264409" y="255927"/>
                  <a:pt x="2255810" y="315599"/>
                  <a:pt x="2254726" y="376873"/>
                </a:cubicBezTo>
                <a:lnTo>
                  <a:pt x="0" y="378824"/>
                </a:lnTo>
                <a:cubicBezTo>
                  <a:pt x="2133" y="315850"/>
                  <a:pt x="13599" y="250286"/>
                  <a:pt x="20318" y="187680"/>
                </a:cubicBezTo>
                <a:cubicBezTo>
                  <a:pt x="26854" y="126037"/>
                  <a:pt x="40659" y="61460"/>
                  <a:pt x="51598" y="437"/>
                </a:cubicBezTo>
                <a:close/>
              </a:path>
            </a:pathLst>
          </a:custGeom>
          <a:solidFill>
            <a:srgbClr val="E66101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43B986-99DC-1864-A20F-5704EC66B20F}"/>
              </a:ext>
            </a:extLst>
          </p:cNvPr>
          <p:cNvSpPr txBox="1"/>
          <p:nvPr/>
        </p:nvSpPr>
        <p:spPr>
          <a:xfrm>
            <a:off x="2358195" y="2965052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8EE1A0-542A-FC5B-6ED0-F464F79C523F}"/>
              </a:ext>
            </a:extLst>
          </p:cNvPr>
          <p:cNvSpPr txBox="1"/>
          <p:nvPr/>
        </p:nvSpPr>
        <p:spPr>
          <a:xfrm>
            <a:off x="2435189" y="3106087"/>
            <a:ext cx="286076" cy="28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4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EF92F6-7BFD-90B8-126A-45D87A86EF55}"/>
              </a:ext>
            </a:extLst>
          </p:cNvPr>
          <p:cNvSpPr txBox="1"/>
          <p:nvPr/>
        </p:nvSpPr>
        <p:spPr>
          <a:xfrm>
            <a:off x="2583152" y="2965052"/>
            <a:ext cx="372073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0B6BF4-E395-1C75-905A-8BED3EDAD970}"/>
              </a:ext>
            </a:extLst>
          </p:cNvPr>
          <p:cNvSpPr txBox="1"/>
          <p:nvPr/>
        </p:nvSpPr>
        <p:spPr>
          <a:xfrm>
            <a:off x="2781838" y="2965052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837C18-2B02-A66C-3ACD-88A5BD9E5455}"/>
              </a:ext>
            </a:extLst>
          </p:cNvPr>
          <p:cNvSpPr txBox="1"/>
          <p:nvPr/>
        </p:nvSpPr>
        <p:spPr>
          <a:xfrm>
            <a:off x="2919433" y="2965052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1EACD-CDF4-A187-EE90-51F30C35252B}"/>
              </a:ext>
            </a:extLst>
          </p:cNvPr>
          <p:cNvSpPr txBox="1"/>
          <p:nvPr/>
        </p:nvSpPr>
        <p:spPr>
          <a:xfrm>
            <a:off x="3057028" y="2965052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60CF76-06A0-C220-5566-EE7C4F14AF11}"/>
              </a:ext>
            </a:extLst>
          </p:cNvPr>
          <p:cNvSpPr/>
          <p:nvPr/>
        </p:nvSpPr>
        <p:spPr>
          <a:xfrm>
            <a:off x="6268618" y="2939308"/>
            <a:ext cx="1374675" cy="1375478"/>
          </a:xfrm>
          <a:custGeom>
            <a:avLst/>
            <a:gdLst>
              <a:gd name="connsiteX0" fmla="*/ 1173461 w 1374675"/>
              <a:gd name="connsiteY0" fmla="*/ 201507 h 1375478"/>
              <a:gd name="connsiteX1" fmla="*/ 1173461 w 1374675"/>
              <a:gd name="connsiteY1" fmla="*/ 1174073 h 1375478"/>
              <a:gd name="connsiteX2" fmla="*/ 201422 w 1374675"/>
              <a:gd name="connsiteY2" fmla="*/ 1174073 h 1375478"/>
              <a:gd name="connsiteX3" fmla="*/ 201422 w 1374675"/>
              <a:gd name="connsiteY3" fmla="*/ 201507 h 1375478"/>
              <a:gd name="connsiteX4" fmla="*/ 1173461 w 1374675"/>
              <a:gd name="connsiteY4" fmla="*/ 201507 h 13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675" h="1375478">
                <a:moveTo>
                  <a:pt x="1173461" y="201507"/>
                </a:moveTo>
                <a:cubicBezTo>
                  <a:pt x="1441840" y="470069"/>
                  <a:pt x="1441840" y="905511"/>
                  <a:pt x="1173461" y="1174073"/>
                </a:cubicBezTo>
                <a:cubicBezTo>
                  <a:pt x="904991" y="1442635"/>
                  <a:pt x="469801" y="1442635"/>
                  <a:pt x="201422" y="1174073"/>
                </a:cubicBezTo>
                <a:cubicBezTo>
                  <a:pt x="-67048" y="905511"/>
                  <a:pt x="-67048" y="470069"/>
                  <a:pt x="201422" y="201507"/>
                </a:cubicBezTo>
                <a:cubicBezTo>
                  <a:pt x="469801" y="-67147"/>
                  <a:pt x="904991" y="-67147"/>
                  <a:pt x="1173461" y="20150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292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B8D12-4903-E40E-36E5-282FF099AAEE}"/>
              </a:ext>
            </a:extLst>
          </p:cNvPr>
          <p:cNvSpPr txBox="1"/>
          <p:nvPr/>
        </p:nvSpPr>
        <p:spPr>
          <a:xfrm>
            <a:off x="2170019" y="4833409"/>
            <a:ext cx="2688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772CC8-FBBB-BB0C-6447-0F18C30A6379}"/>
              </a:ext>
            </a:extLst>
          </p:cNvPr>
          <p:cNvSpPr txBox="1"/>
          <p:nvPr/>
        </p:nvSpPr>
        <p:spPr>
          <a:xfrm>
            <a:off x="2261658" y="483340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A416A2-F064-6E8B-BF5D-0F2507C14E30}"/>
              </a:ext>
            </a:extLst>
          </p:cNvPr>
          <p:cNvSpPr txBox="1"/>
          <p:nvPr/>
        </p:nvSpPr>
        <p:spPr>
          <a:xfrm>
            <a:off x="2399253" y="483340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22F021-7D24-F766-8069-F61541DAB6CF}"/>
              </a:ext>
            </a:extLst>
          </p:cNvPr>
          <p:cNvSpPr txBox="1"/>
          <p:nvPr/>
        </p:nvSpPr>
        <p:spPr>
          <a:xfrm>
            <a:off x="2536848" y="4833409"/>
            <a:ext cx="268877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CDC20A-FF50-4312-0613-D00CA8B60542}"/>
              </a:ext>
            </a:extLst>
          </p:cNvPr>
          <p:cNvSpPr txBox="1"/>
          <p:nvPr/>
        </p:nvSpPr>
        <p:spPr>
          <a:xfrm>
            <a:off x="2628486" y="483340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3393AB-F011-606E-7513-812F3F3B558A}"/>
              </a:ext>
            </a:extLst>
          </p:cNvPr>
          <p:cNvSpPr txBox="1"/>
          <p:nvPr/>
        </p:nvSpPr>
        <p:spPr>
          <a:xfrm>
            <a:off x="2750396" y="4833409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8CB1AE-3FC9-F06D-564C-41EBDCB8863C}"/>
              </a:ext>
            </a:extLst>
          </p:cNvPr>
          <p:cNvSpPr txBox="1"/>
          <p:nvPr/>
        </p:nvSpPr>
        <p:spPr>
          <a:xfrm>
            <a:off x="2857445" y="4833409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AB9B5-9232-FEEF-A3FF-1EA2E71123F9}"/>
              </a:ext>
            </a:extLst>
          </p:cNvPr>
          <p:cNvSpPr txBox="1"/>
          <p:nvPr/>
        </p:nvSpPr>
        <p:spPr>
          <a:xfrm>
            <a:off x="2964494" y="4833409"/>
            <a:ext cx="251677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FBFD51-E138-F754-12BC-321982646CE9}"/>
              </a:ext>
            </a:extLst>
          </p:cNvPr>
          <p:cNvSpPr txBox="1"/>
          <p:nvPr/>
        </p:nvSpPr>
        <p:spPr>
          <a:xfrm>
            <a:off x="3033292" y="4833409"/>
            <a:ext cx="337674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8FAA16-0748-FBFA-E2AE-72DCA565C581}"/>
              </a:ext>
            </a:extLst>
          </p:cNvPr>
          <p:cNvSpPr txBox="1"/>
          <p:nvPr/>
        </p:nvSpPr>
        <p:spPr>
          <a:xfrm>
            <a:off x="3201149" y="4833409"/>
            <a:ext cx="234478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C83635-C35D-BE9B-6F9F-75B1E42DF2B3}"/>
              </a:ext>
            </a:extLst>
          </p:cNvPr>
          <p:cNvSpPr txBox="1"/>
          <p:nvPr/>
        </p:nvSpPr>
        <p:spPr>
          <a:xfrm>
            <a:off x="3276551" y="483340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759015-4D75-90FF-CDCD-3A88A70253AF}"/>
              </a:ext>
            </a:extLst>
          </p:cNvPr>
          <p:cNvSpPr txBox="1"/>
          <p:nvPr/>
        </p:nvSpPr>
        <p:spPr>
          <a:xfrm>
            <a:off x="3414146" y="4833409"/>
            <a:ext cx="389272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990095-07E1-A5B1-692F-8B2BDB2FBA6F}"/>
              </a:ext>
            </a:extLst>
          </p:cNvPr>
          <p:cNvSpPr txBox="1"/>
          <p:nvPr/>
        </p:nvSpPr>
        <p:spPr>
          <a:xfrm>
            <a:off x="1831907" y="5132179"/>
            <a:ext cx="2688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(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CBEDFA-EC98-7D0C-2C03-6349BF8B088B}"/>
              </a:ext>
            </a:extLst>
          </p:cNvPr>
          <p:cNvSpPr txBox="1"/>
          <p:nvPr/>
        </p:nvSpPr>
        <p:spPr>
          <a:xfrm>
            <a:off x="1923545" y="5132179"/>
            <a:ext cx="234478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DEFD51-BDEE-21D3-00E9-E1972846F03D}"/>
              </a:ext>
            </a:extLst>
          </p:cNvPr>
          <p:cNvSpPr txBox="1"/>
          <p:nvPr/>
        </p:nvSpPr>
        <p:spPr>
          <a:xfrm>
            <a:off x="1999773" y="5132179"/>
            <a:ext cx="234478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625836-1929-D4D4-0B4D-89C1F10238BD}"/>
              </a:ext>
            </a:extLst>
          </p:cNvPr>
          <p:cNvSpPr txBox="1"/>
          <p:nvPr/>
        </p:nvSpPr>
        <p:spPr>
          <a:xfrm>
            <a:off x="2076001" y="513217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AADB7B-797E-CD1A-D91A-49DB15224CCD}"/>
              </a:ext>
            </a:extLst>
          </p:cNvPr>
          <p:cNvSpPr txBox="1"/>
          <p:nvPr/>
        </p:nvSpPr>
        <p:spPr>
          <a:xfrm>
            <a:off x="2213596" y="513217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3BB8D-84E8-8F65-67E5-F7B369A26320}"/>
              </a:ext>
            </a:extLst>
          </p:cNvPr>
          <p:cNvSpPr txBox="1"/>
          <p:nvPr/>
        </p:nvSpPr>
        <p:spPr>
          <a:xfrm>
            <a:off x="2334680" y="5132179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6FDBDE-92A3-23AB-75AA-D74880608AA6}"/>
              </a:ext>
            </a:extLst>
          </p:cNvPr>
          <p:cNvSpPr txBox="1"/>
          <p:nvPr/>
        </p:nvSpPr>
        <p:spPr>
          <a:xfrm>
            <a:off x="2426318" y="5132179"/>
            <a:ext cx="2688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58288E-F997-7762-04C4-F2BCBC8AD644}"/>
              </a:ext>
            </a:extLst>
          </p:cNvPr>
          <p:cNvSpPr txBox="1"/>
          <p:nvPr/>
        </p:nvSpPr>
        <p:spPr>
          <a:xfrm>
            <a:off x="2517956" y="513217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89AD635-5556-BFB9-8323-B72DA02CDA2A}"/>
              </a:ext>
            </a:extLst>
          </p:cNvPr>
          <p:cNvSpPr txBox="1"/>
          <p:nvPr/>
        </p:nvSpPr>
        <p:spPr>
          <a:xfrm>
            <a:off x="2639866" y="5132179"/>
            <a:ext cx="251677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2B8491-2D69-B490-B335-6B7B5ACECB64}"/>
              </a:ext>
            </a:extLst>
          </p:cNvPr>
          <p:cNvSpPr txBox="1"/>
          <p:nvPr/>
        </p:nvSpPr>
        <p:spPr>
          <a:xfrm>
            <a:off x="2716093" y="5132179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E35DE5-4E4F-C04E-6EA6-A535E04F2923}"/>
              </a:ext>
            </a:extLst>
          </p:cNvPr>
          <p:cNvSpPr txBox="1"/>
          <p:nvPr/>
        </p:nvSpPr>
        <p:spPr>
          <a:xfrm>
            <a:off x="2838003" y="5132179"/>
            <a:ext cx="234478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1250AF-A9A6-7F7B-0009-E4817AB70BF9}"/>
              </a:ext>
            </a:extLst>
          </p:cNvPr>
          <p:cNvSpPr txBox="1"/>
          <p:nvPr/>
        </p:nvSpPr>
        <p:spPr>
          <a:xfrm>
            <a:off x="2982202" y="5132179"/>
            <a:ext cx="337674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i="1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42C560-FE76-B291-950F-C8EADF387F14}"/>
              </a:ext>
            </a:extLst>
          </p:cNvPr>
          <p:cNvSpPr txBox="1"/>
          <p:nvPr/>
        </p:nvSpPr>
        <p:spPr>
          <a:xfrm>
            <a:off x="3218589" y="5132179"/>
            <a:ext cx="372073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E15A7A-7CBF-95AF-3E3A-B38E1C14FEB0}"/>
              </a:ext>
            </a:extLst>
          </p:cNvPr>
          <p:cNvSpPr txBox="1"/>
          <p:nvPr/>
        </p:nvSpPr>
        <p:spPr>
          <a:xfrm>
            <a:off x="3417277" y="5132179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AA6AA7-9F24-C236-479B-63148E3D9ECA}"/>
              </a:ext>
            </a:extLst>
          </p:cNvPr>
          <p:cNvSpPr txBox="1"/>
          <p:nvPr/>
        </p:nvSpPr>
        <p:spPr>
          <a:xfrm>
            <a:off x="3554872" y="5132179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CA55A7-3712-3E7F-6824-41497452AFF4}"/>
              </a:ext>
            </a:extLst>
          </p:cNvPr>
          <p:cNvSpPr txBox="1"/>
          <p:nvPr/>
        </p:nvSpPr>
        <p:spPr>
          <a:xfrm>
            <a:off x="3692467" y="5132179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E17959-DDAF-30F7-3D5F-E8E926968D75}"/>
              </a:ext>
            </a:extLst>
          </p:cNvPr>
          <p:cNvSpPr txBox="1"/>
          <p:nvPr/>
        </p:nvSpPr>
        <p:spPr>
          <a:xfrm>
            <a:off x="3799516" y="5132179"/>
            <a:ext cx="2688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000000"/>
                </a:solidFill>
                <a:latin typeface="Times New Roman"/>
                <a:cs typeface="Times New Roman"/>
                <a:sym typeface="Times New Roman"/>
                <a:rtl val="0"/>
              </a:rPr>
              <a:t>)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EF073DB-902F-2CBF-324F-D0DF05F06893}"/>
              </a:ext>
            </a:extLst>
          </p:cNvPr>
          <p:cNvSpPr/>
          <p:nvPr/>
        </p:nvSpPr>
        <p:spPr>
          <a:xfrm>
            <a:off x="1580970" y="3377608"/>
            <a:ext cx="2270314" cy="17199"/>
          </a:xfrm>
          <a:custGeom>
            <a:avLst/>
            <a:gdLst>
              <a:gd name="connsiteX0" fmla="*/ -42 w 2270314"/>
              <a:gd name="connsiteY0" fmla="*/ 13 h 17199"/>
              <a:gd name="connsiteX1" fmla="*/ 2270273 w 2270314"/>
              <a:gd name="connsiteY1" fmla="*/ 13 h 1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0314" h="17199">
                <a:moveTo>
                  <a:pt x="-42" y="13"/>
                </a:moveTo>
                <a:lnTo>
                  <a:pt x="2270273" y="13"/>
                </a:lnTo>
              </a:path>
            </a:pathLst>
          </a:custGeom>
          <a:noFill/>
          <a:ln w="1719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E27CF4F-69E0-20D2-C5F7-20EA257A17BA}"/>
              </a:ext>
            </a:extLst>
          </p:cNvPr>
          <p:cNvSpPr/>
          <p:nvPr/>
        </p:nvSpPr>
        <p:spPr>
          <a:xfrm>
            <a:off x="1638118" y="2984362"/>
            <a:ext cx="2253298" cy="17199"/>
          </a:xfrm>
          <a:custGeom>
            <a:avLst/>
            <a:gdLst>
              <a:gd name="connsiteX0" fmla="*/ -41 w 2253298"/>
              <a:gd name="connsiteY0" fmla="*/ 7 h 17199"/>
              <a:gd name="connsiteX1" fmla="*/ 2253258 w 2253298"/>
              <a:gd name="connsiteY1" fmla="*/ 7 h 1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3298" h="17199">
                <a:moveTo>
                  <a:pt x="-41" y="7"/>
                </a:moveTo>
                <a:lnTo>
                  <a:pt x="2253258" y="7"/>
                </a:lnTo>
              </a:path>
            </a:pathLst>
          </a:custGeom>
          <a:noFill/>
          <a:ln w="1719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2539915-56CD-30B6-EF78-B996D18ED88F}"/>
              </a:ext>
            </a:extLst>
          </p:cNvPr>
          <p:cNvSpPr/>
          <p:nvPr/>
        </p:nvSpPr>
        <p:spPr>
          <a:xfrm>
            <a:off x="3840807" y="2497024"/>
            <a:ext cx="690031" cy="2293299"/>
          </a:xfrm>
          <a:custGeom>
            <a:avLst/>
            <a:gdLst>
              <a:gd name="connsiteX0" fmla="*/ 588989 w 690031"/>
              <a:gd name="connsiteY0" fmla="*/ 335870 h 2293299"/>
              <a:gd name="connsiteX1" fmla="*/ 588989 w 690031"/>
              <a:gd name="connsiteY1" fmla="*/ 1957435 h 2293299"/>
              <a:gd name="connsiteX2" fmla="*/ 101042 w 690031"/>
              <a:gd name="connsiteY2" fmla="*/ 1957435 h 2293299"/>
              <a:gd name="connsiteX3" fmla="*/ 101042 w 690031"/>
              <a:gd name="connsiteY3" fmla="*/ 335870 h 2293299"/>
              <a:gd name="connsiteX4" fmla="*/ 588989 w 690031"/>
              <a:gd name="connsiteY4" fmla="*/ 335870 h 22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031" h="2293299">
                <a:moveTo>
                  <a:pt x="588989" y="335870"/>
                </a:moveTo>
                <a:cubicBezTo>
                  <a:pt x="723712" y="783674"/>
                  <a:pt x="723712" y="1509626"/>
                  <a:pt x="588989" y="1957435"/>
                </a:cubicBezTo>
                <a:cubicBezTo>
                  <a:pt x="454163" y="2405255"/>
                  <a:pt x="235782" y="2405255"/>
                  <a:pt x="101042" y="1957435"/>
                </a:cubicBezTo>
                <a:cubicBezTo>
                  <a:pt x="-33681" y="1509626"/>
                  <a:pt x="-33681" y="783674"/>
                  <a:pt x="101042" y="335870"/>
                </a:cubicBezTo>
                <a:cubicBezTo>
                  <a:pt x="235782" y="-111957"/>
                  <a:pt x="454163" y="-111957"/>
                  <a:pt x="588989" y="335870"/>
                </a:cubicBezTo>
                <a:close/>
              </a:path>
            </a:pathLst>
          </a:custGeom>
          <a:solidFill>
            <a:srgbClr val="FFFFFF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AB07F73-E7E1-693C-36C1-A4A7185D03D0}"/>
              </a:ext>
            </a:extLst>
          </p:cNvPr>
          <p:cNvSpPr/>
          <p:nvPr/>
        </p:nvSpPr>
        <p:spPr>
          <a:xfrm>
            <a:off x="3847518" y="3007571"/>
            <a:ext cx="674982" cy="1780314"/>
          </a:xfrm>
          <a:custGeom>
            <a:avLst/>
            <a:gdLst>
              <a:gd name="connsiteX0" fmla="*/ 9142 w 674982"/>
              <a:gd name="connsiteY0" fmla="*/ 361003 h 1780314"/>
              <a:gd name="connsiteX1" fmla="*/ 78 w 674982"/>
              <a:gd name="connsiteY1" fmla="*/ 634749 h 1780314"/>
              <a:gd name="connsiteX2" fmla="*/ 5650 w 674982"/>
              <a:gd name="connsiteY2" fmla="*/ 901890 h 1780314"/>
              <a:gd name="connsiteX3" fmla="*/ 33238 w 674982"/>
              <a:gd name="connsiteY3" fmla="*/ 1107823 h 1780314"/>
              <a:gd name="connsiteX4" fmla="*/ 68979 w 674982"/>
              <a:gd name="connsiteY4" fmla="*/ 1315106 h 1780314"/>
              <a:gd name="connsiteX5" fmla="*/ 107402 w 674982"/>
              <a:gd name="connsiteY5" fmla="*/ 1471620 h 1780314"/>
              <a:gd name="connsiteX6" fmla="*/ 172622 w 674982"/>
              <a:gd name="connsiteY6" fmla="*/ 1630439 h 1780314"/>
              <a:gd name="connsiteX7" fmla="*/ 274219 w 674982"/>
              <a:gd name="connsiteY7" fmla="*/ 1754430 h 1780314"/>
              <a:gd name="connsiteX8" fmla="*/ 353749 w 674982"/>
              <a:gd name="connsiteY8" fmla="*/ 1780315 h 1780314"/>
              <a:gd name="connsiteX9" fmla="*/ 433124 w 674982"/>
              <a:gd name="connsiteY9" fmla="*/ 1724038 h 1780314"/>
              <a:gd name="connsiteX10" fmla="*/ 486597 w 674982"/>
              <a:gd name="connsiteY10" fmla="*/ 1648980 h 1780314"/>
              <a:gd name="connsiteX11" fmla="*/ 557648 w 674982"/>
              <a:gd name="connsiteY11" fmla="*/ 1492741 h 1780314"/>
              <a:gd name="connsiteX12" fmla="*/ 615060 w 674982"/>
              <a:gd name="connsiteY12" fmla="*/ 1279468 h 1780314"/>
              <a:gd name="connsiteX13" fmla="*/ 651522 w 674982"/>
              <a:gd name="connsiteY13" fmla="*/ 1069847 h 1780314"/>
              <a:gd name="connsiteX14" fmla="*/ 668911 w 674982"/>
              <a:gd name="connsiteY14" fmla="*/ 825662 h 1780314"/>
              <a:gd name="connsiteX15" fmla="*/ 674982 w 674982"/>
              <a:gd name="connsiteY15" fmla="*/ 583517 h 1780314"/>
              <a:gd name="connsiteX16" fmla="*/ 656097 w 674982"/>
              <a:gd name="connsiteY16" fmla="*/ 287368 h 1780314"/>
              <a:gd name="connsiteX17" fmla="*/ 619996 w 674982"/>
              <a:gd name="connsiteY17" fmla="*/ 0 h 178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4982" h="1780314">
                <a:moveTo>
                  <a:pt x="9142" y="361003"/>
                </a:moveTo>
                <a:cubicBezTo>
                  <a:pt x="4670" y="450394"/>
                  <a:pt x="-713" y="545266"/>
                  <a:pt x="78" y="634749"/>
                </a:cubicBezTo>
                <a:cubicBezTo>
                  <a:pt x="903" y="725149"/>
                  <a:pt x="-438" y="811674"/>
                  <a:pt x="5650" y="901890"/>
                </a:cubicBezTo>
                <a:cubicBezTo>
                  <a:pt x="8162" y="969518"/>
                  <a:pt x="23933" y="1040746"/>
                  <a:pt x="33238" y="1107823"/>
                </a:cubicBezTo>
                <a:cubicBezTo>
                  <a:pt x="42732" y="1176370"/>
                  <a:pt x="52416" y="1248028"/>
                  <a:pt x="68979" y="1315106"/>
                </a:cubicBezTo>
                <a:cubicBezTo>
                  <a:pt x="80812" y="1368871"/>
                  <a:pt x="90925" y="1419127"/>
                  <a:pt x="107402" y="1471620"/>
                </a:cubicBezTo>
                <a:cubicBezTo>
                  <a:pt x="124258" y="1525729"/>
                  <a:pt x="151020" y="1578119"/>
                  <a:pt x="172622" y="1630439"/>
                </a:cubicBezTo>
                <a:cubicBezTo>
                  <a:pt x="196272" y="1677566"/>
                  <a:pt x="229776" y="1726016"/>
                  <a:pt x="274219" y="1754430"/>
                </a:cubicBezTo>
                <a:cubicBezTo>
                  <a:pt x="298144" y="1769651"/>
                  <a:pt x="326523" y="1772609"/>
                  <a:pt x="353749" y="1780315"/>
                </a:cubicBezTo>
                <a:cubicBezTo>
                  <a:pt x="383676" y="1766882"/>
                  <a:pt x="410645" y="1747808"/>
                  <a:pt x="433124" y="1724038"/>
                </a:cubicBezTo>
                <a:cubicBezTo>
                  <a:pt x="454349" y="1701662"/>
                  <a:pt x="471187" y="1675674"/>
                  <a:pt x="486597" y="1648980"/>
                </a:cubicBezTo>
                <a:cubicBezTo>
                  <a:pt x="515166" y="1599274"/>
                  <a:pt x="539004" y="1546953"/>
                  <a:pt x="557648" y="1492741"/>
                </a:cubicBezTo>
                <a:cubicBezTo>
                  <a:pt x="580042" y="1422619"/>
                  <a:pt x="599202" y="1351396"/>
                  <a:pt x="615060" y="1279468"/>
                </a:cubicBezTo>
                <a:cubicBezTo>
                  <a:pt x="630384" y="1210223"/>
                  <a:pt x="642475" y="1140251"/>
                  <a:pt x="651522" y="1069847"/>
                </a:cubicBezTo>
                <a:cubicBezTo>
                  <a:pt x="659228" y="988597"/>
                  <a:pt x="664972" y="907165"/>
                  <a:pt x="668911" y="825662"/>
                </a:cubicBezTo>
                <a:cubicBezTo>
                  <a:pt x="672746" y="745031"/>
                  <a:pt x="674810" y="664241"/>
                  <a:pt x="674982" y="583517"/>
                </a:cubicBezTo>
                <a:cubicBezTo>
                  <a:pt x="671783" y="484633"/>
                  <a:pt x="665488" y="385908"/>
                  <a:pt x="656097" y="287368"/>
                </a:cubicBezTo>
                <a:cubicBezTo>
                  <a:pt x="646964" y="191257"/>
                  <a:pt x="634942" y="95398"/>
                  <a:pt x="619996" y="0"/>
                </a:cubicBezTo>
                <a:close/>
              </a:path>
            </a:pathLst>
          </a:custGeom>
          <a:solidFill>
            <a:srgbClr val="5E3C99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AD545A8-E9F4-632D-DF73-885F0B716CEB}"/>
              </a:ext>
            </a:extLst>
          </p:cNvPr>
          <p:cNvSpPr/>
          <p:nvPr/>
        </p:nvSpPr>
        <p:spPr>
          <a:xfrm>
            <a:off x="3861321" y="2720639"/>
            <a:ext cx="606106" cy="636286"/>
          </a:xfrm>
          <a:custGeom>
            <a:avLst/>
            <a:gdLst>
              <a:gd name="connsiteX0" fmla="*/ 52389 w 606106"/>
              <a:gd name="connsiteY0" fmla="*/ 271704 h 636286"/>
              <a:gd name="connsiteX1" fmla="*/ 518407 w 606106"/>
              <a:gd name="connsiteY1" fmla="*/ 0 h 636286"/>
              <a:gd name="connsiteX2" fmla="*/ 561474 w 606106"/>
              <a:gd name="connsiteY2" fmla="*/ 131587 h 636286"/>
              <a:gd name="connsiteX3" fmla="*/ 606107 w 606106"/>
              <a:gd name="connsiteY3" fmla="*/ 278584 h 636286"/>
              <a:gd name="connsiteX4" fmla="*/ 0 w 606106"/>
              <a:gd name="connsiteY4" fmla="*/ 636287 h 636286"/>
              <a:gd name="connsiteX5" fmla="*/ 21413 w 606106"/>
              <a:gd name="connsiteY5" fmla="*/ 447184 h 636286"/>
              <a:gd name="connsiteX6" fmla="*/ 52389 w 606106"/>
              <a:gd name="connsiteY6" fmla="*/ 271704 h 63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06" h="636286">
                <a:moveTo>
                  <a:pt x="52389" y="271704"/>
                </a:moveTo>
                <a:lnTo>
                  <a:pt x="518407" y="0"/>
                </a:lnTo>
                <a:cubicBezTo>
                  <a:pt x="533457" y="42723"/>
                  <a:pt x="551361" y="88336"/>
                  <a:pt x="561474" y="131587"/>
                </a:cubicBezTo>
                <a:cubicBezTo>
                  <a:pt x="578760" y="179424"/>
                  <a:pt x="593999" y="230403"/>
                  <a:pt x="606107" y="278584"/>
                </a:cubicBezTo>
                <a:lnTo>
                  <a:pt x="0" y="636287"/>
                </a:lnTo>
                <a:cubicBezTo>
                  <a:pt x="5917" y="575377"/>
                  <a:pt x="12263" y="507657"/>
                  <a:pt x="21413" y="447184"/>
                </a:cubicBezTo>
                <a:cubicBezTo>
                  <a:pt x="30202" y="388431"/>
                  <a:pt x="40591" y="329931"/>
                  <a:pt x="52389" y="271704"/>
                </a:cubicBezTo>
                <a:close/>
              </a:path>
            </a:pathLst>
          </a:custGeom>
          <a:solidFill>
            <a:srgbClr val="E66101"/>
          </a:solidFill>
          <a:ln w="229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BD6B0AD-4731-C2F4-D994-41CF9CE2D413}"/>
              </a:ext>
            </a:extLst>
          </p:cNvPr>
          <p:cNvSpPr/>
          <p:nvPr/>
        </p:nvSpPr>
        <p:spPr>
          <a:xfrm>
            <a:off x="3840799" y="2497024"/>
            <a:ext cx="690026" cy="2293293"/>
          </a:xfrm>
          <a:custGeom>
            <a:avLst/>
            <a:gdLst>
              <a:gd name="connsiteX0" fmla="*/ 588960 w 690026"/>
              <a:gd name="connsiteY0" fmla="*/ 335886 h 2293293"/>
              <a:gd name="connsiteX1" fmla="*/ 588960 w 690026"/>
              <a:gd name="connsiteY1" fmla="*/ 1957441 h 2293293"/>
              <a:gd name="connsiteX2" fmla="*/ 101026 w 690026"/>
              <a:gd name="connsiteY2" fmla="*/ 1957441 h 2293293"/>
              <a:gd name="connsiteX3" fmla="*/ 101026 w 690026"/>
              <a:gd name="connsiteY3" fmla="*/ 335886 h 2293293"/>
              <a:gd name="connsiteX4" fmla="*/ 588960 w 690026"/>
              <a:gd name="connsiteY4" fmla="*/ 335886 h 22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026" h="2293293">
                <a:moveTo>
                  <a:pt x="588960" y="335886"/>
                </a:moveTo>
                <a:cubicBezTo>
                  <a:pt x="723689" y="783688"/>
                  <a:pt x="723689" y="1509639"/>
                  <a:pt x="588960" y="1957441"/>
                </a:cubicBezTo>
                <a:cubicBezTo>
                  <a:pt x="454140" y="2405266"/>
                  <a:pt x="235754" y="2405266"/>
                  <a:pt x="101026" y="1957441"/>
                </a:cubicBezTo>
                <a:cubicBezTo>
                  <a:pt x="-33702" y="1509639"/>
                  <a:pt x="-33702" y="783688"/>
                  <a:pt x="101026" y="335886"/>
                </a:cubicBezTo>
                <a:cubicBezTo>
                  <a:pt x="235754" y="-111939"/>
                  <a:pt x="454140" y="-111939"/>
                  <a:pt x="588960" y="335886"/>
                </a:cubicBezTo>
                <a:close/>
              </a:path>
            </a:pathLst>
          </a:custGeom>
          <a:noFill/>
          <a:ln w="22927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3BFE181-58E8-9109-9D54-C8BC10895B2F}"/>
              </a:ext>
            </a:extLst>
          </p:cNvPr>
          <p:cNvSpPr/>
          <p:nvPr/>
        </p:nvSpPr>
        <p:spPr>
          <a:xfrm rot="19784007">
            <a:off x="3859042" y="2851320"/>
            <a:ext cx="565578" cy="26"/>
          </a:xfrm>
          <a:custGeom>
            <a:avLst/>
            <a:gdLst>
              <a:gd name="connsiteX0" fmla="*/ 30 w 565578"/>
              <a:gd name="connsiteY0" fmla="*/ -65 h 26"/>
              <a:gd name="connsiteX1" fmla="*/ 565608 w 565578"/>
              <a:gd name="connsiteY1" fmla="*/ -39 h 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5578" h="26">
                <a:moveTo>
                  <a:pt x="30" y="-65"/>
                </a:moveTo>
                <a:lnTo>
                  <a:pt x="565608" y="-39"/>
                </a:lnTo>
              </a:path>
            </a:pathLst>
          </a:custGeom>
          <a:noFill/>
          <a:ln w="1719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E86838C-B9ED-3C02-15EB-9EB5D161EF99}"/>
              </a:ext>
            </a:extLst>
          </p:cNvPr>
          <p:cNvSpPr/>
          <p:nvPr/>
        </p:nvSpPr>
        <p:spPr>
          <a:xfrm rot="19773998">
            <a:off x="3800973" y="3185827"/>
            <a:ext cx="714316" cy="6090"/>
          </a:xfrm>
          <a:custGeom>
            <a:avLst/>
            <a:gdLst>
              <a:gd name="connsiteX0" fmla="*/ 37 w 714316"/>
              <a:gd name="connsiteY0" fmla="*/ 6034 h 6090"/>
              <a:gd name="connsiteX1" fmla="*/ 714354 w 714316"/>
              <a:gd name="connsiteY1" fmla="*/ -57 h 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6" h="6090">
                <a:moveTo>
                  <a:pt x="37" y="6034"/>
                </a:moveTo>
                <a:lnTo>
                  <a:pt x="714354" y="-57"/>
                </a:lnTo>
              </a:path>
            </a:pathLst>
          </a:custGeom>
          <a:noFill/>
          <a:ln w="1719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A31BE9-B818-FAD6-94A4-57559ACAE4F0}"/>
              </a:ext>
            </a:extLst>
          </p:cNvPr>
          <p:cNvSpPr txBox="1"/>
          <p:nvPr/>
        </p:nvSpPr>
        <p:spPr>
          <a:xfrm>
            <a:off x="6376123" y="3262108"/>
            <a:ext cx="389272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41B2D4-D8A4-9D57-82E1-AF9A8D9EB37C}"/>
              </a:ext>
            </a:extLst>
          </p:cNvPr>
          <p:cNvSpPr txBox="1"/>
          <p:nvPr/>
        </p:nvSpPr>
        <p:spPr>
          <a:xfrm>
            <a:off x="6574811" y="3262108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008BF8-839D-41DF-E5A8-3422931CF052}"/>
              </a:ext>
            </a:extLst>
          </p:cNvPr>
          <p:cNvSpPr txBox="1"/>
          <p:nvPr/>
        </p:nvSpPr>
        <p:spPr>
          <a:xfrm>
            <a:off x="6696720" y="3262108"/>
            <a:ext cx="251677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9C9104-CFA9-BDB1-4BCF-9FB3CDDE2185}"/>
              </a:ext>
            </a:extLst>
          </p:cNvPr>
          <p:cNvSpPr txBox="1"/>
          <p:nvPr/>
        </p:nvSpPr>
        <p:spPr>
          <a:xfrm>
            <a:off x="6772947" y="3262108"/>
            <a:ext cx="372073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21843C-3314-21F6-59C6-D91DB2C74E39}"/>
              </a:ext>
            </a:extLst>
          </p:cNvPr>
          <p:cNvSpPr txBox="1"/>
          <p:nvPr/>
        </p:nvSpPr>
        <p:spPr>
          <a:xfrm>
            <a:off x="6971635" y="3262108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23BCA9-47D0-03BB-8175-F9F05ED0BFD4}"/>
              </a:ext>
            </a:extLst>
          </p:cNvPr>
          <p:cNvSpPr txBox="1"/>
          <p:nvPr/>
        </p:nvSpPr>
        <p:spPr>
          <a:xfrm>
            <a:off x="7109230" y="3262108"/>
            <a:ext cx="2688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57EBAC-D4A6-7498-951B-1897B851C8EB}"/>
              </a:ext>
            </a:extLst>
          </p:cNvPr>
          <p:cNvSpPr txBox="1"/>
          <p:nvPr/>
        </p:nvSpPr>
        <p:spPr>
          <a:xfrm>
            <a:off x="7200868" y="3262108"/>
            <a:ext cx="389272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k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3269A1-9A8A-A70F-53ED-681D4D3F5B18}"/>
              </a:ext>
            </a:extLst>
          </p:cNvPr>
          <p:cNvSpPr txBox="1"/>
          <p:nvPr/>
        </p:nvSpPr>
        <p:spPr>
          <a:xfrm>
            <a:off x="6376123" y="3606882"/>
            <a:ext cx="337674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F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B61317-5B90-A77C-4727-8958EF3AECA2}"/>
              </a:ext>
            </a:extLst>
          </p:cNvPr>
          <p:cNvSpPr txBox="1"/>
          <p:nvPr/>
        </p:nvSpPr>
        <p:spPr>
          <a:xfrm>
            <a:off x="6529129" y="3606882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u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CFC43E5-DEC6-F472-663C-59FB952BD14E}"/>
              </a:ext>
            </a:extLst>
          </p:cNvPr>
          <p:cNvSpPr txBox="1"/>
          <p:nvPr/>
        </p:nvSpPr>
        <p:spPr>
          <a:xfrm>
            <a:off x="6666724" y="3606882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A3DD5A8-4695-3AFF-DC85-BBEE55D51D2A}"/>
              </a:ext>
            </a:extLst>
          </p:cNvPr>
          <p:cNvSpPr txBox="1"/>
          <p:nvPr/>
        </p:nvSpPr>
        <p:spPr>
          <a:xfrm>
            <a:off x="6804319" y="3606882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22B6A39-960F-D8B9-BDCC-4E25C05DB5BC}"/>
              </a:ext>
            </a:extLst>
          </p:cNvPr>
          <p:cNvSpPr txBox="1"/>
          <p:nvPr/>
        </p:nvSpPr>
        <p:spPr>
          <a:xfrm>
            <a:off x="6926229" y="3606882"/>
            <a:ext cx="251677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BFDFAF-90D3-72A6-1FC1-71EF47CC7D43}"/>
              </a:ext>
            </a:extLst>
          </p:cNvPr>
          <p:cNvSpPr txBox="1"/>
          <p:nvPr/>
        </p:nvSpPr>
        <p:spPr>
          <a:xfrm>
            <a:off x="7002457" y="3606882"/>
            <a:ext cx="234478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2887CA-50FC-2665-0DC3-57C74B6D1D41}"/>
              </a:ext>
            </a:extLst>
          </p:cNvPr>
          <p:cNvSpPr txBox="1"/>
          <p:nvPr/>
        </p:nvSpPr>
        <p:spPr>
          <a:xfrm>
            <a:off x="7077858" y="3606882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FA71923-7B89-037E-E416-3B88B4A67C23}"/>
              </a:ext>
            </a:extLst>
          </p:cNvPr>
          <p:cNvSpPr txBox="1"/>
          <p:nvPr/>
        </p:nvSpPr>
        <p:spPr>
          <a:xfrm>
            <a:off x="7215453" y="3606882"/>
            <a:ext cx="3032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E181D18-0E50-96FE-5760-F82F811505C9}"/>
              </a:ext>
            </a:extLst>
          </p:cNvPr>
          <p:cNvSpPr txBox="1"/>
          <p:nvPr/>
        </p:nvSpPr>
        <p:spPr>
          <a:xfrm>
            <a:off x="8119763" y="3703739"/>
            <a:ext cx="303275" cy="34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1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1535C5-6781-9278-9829-54220F17B629}"/>
              </a:ext>
            </a:extLst>
          </p:cNvPr>
          <p:cNvSpPr txBox="1"/>
          <p:nvPr/>
        </p:nvSpPr>
        <p:spPr>
          <a:xfrm>
            <a:off x="8234415" y="3818402"/>
            <a:ext cx="234478" cy="263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19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E1CC684-A0B2-182A-456A-9C6DE85BC20B}"/>
              </a:ext>
            </a:extLst>
          </p:cNvPr>
          <p:cNvSpPr txBox="1"/>
          <p:nvPr/>
        </p:nvSpPr>
        <p:spPr>
          <a:xfrm>
            <a:off x="8341395" y="3703739"/>
            <a:ext cx="320475" cy="34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B85E4CE-C22E-F75F-FF8B-B72156AF5DA2}"/>
              </a:ext>
            </a:extLst>
          </p:cNvPr>
          <p:cNvSpPr txBox="1"/>
          <p:nvPr/>
        </p:nvSpPr>
        <p:spPr>
          <a:xfrm>
            <a:off x="8506957" y="3703739"/>
            <a:ext cx="303275" cy="34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E4551C-B6EB-4AC3-E69E-48B11B7A22FA}"/>
              </a:ext>
            </a:extLst>
          </p:cNvPr>
          <p:cNvSpPr txBox="1"/>
          <p:nvPr/>
        </p:nvSpPr>
        <p:spPr>
          <a:xfrm>
            <a:off x="8621625" y="3703739"/>
            <a:ext cx="303275" cy="34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9A4C5C-F682-F33E-0323-55FB5A210589}"/>
              </a:ext>
            </a:extLst>
          </p:cNvPr>
          <p:cNvSpPr txBox="1"/>
          <p:nvPr/>
        </p:nvSpPr>
        <p:spPr>
          <a:xfrm>
            <a:off x="8736293" y="3703739"/>
            <a:ext cx="286076" cy="34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6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9105C0C-27EF-05C0-DD4C-CBD04E78EBD7}"/>
              </a:ext>
            </a:extLst>
          </p:cNvPr>
          <p:cNvSpPr txBox="1"/>
          <p:nvPr/>
        </p:nvSpPr>
        <p:spPr>
          <a:xfrm>
            <a:off x="2355018" y="3849337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24C3DBA-15E0-F6A6-CEDE-5A10F5D2BD7E}"/>
              </a:ext>
            </a:extLst>
          </p:cNvPr>
          <p:cNvSpPr txBox="1"/>
          <p:nvPr/>
        </p:nvSpPr>
        <p:spPr>
          <a:xfrm>
            <a:off x="2462110" y="3990373"/>
            <a:ext cx="234478" cy="28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4" i="1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I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AD9AD3-9DBF-5347-FE72-72689FBA87FD}"/>
              </a:ext>
            </a:extLst>
          </p:cNvPr>
          <p:cNvSpPr txBox="1"/>
          <p:nvPr/>
        </p:nvSpPr>
        <p:spPr>
          <a:xfrm>
            <a:off x="2590474" y="3849337"/>
            <a:ext cx="372073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CE5744-366F-04EB-5C44-7505F9187EE6}"/>
              </a:ext>
            </a:extLst>
          </p:cNvPr>
          <p:cNvSpPr txBox="1"/>
          <p:nvPr/>
        </p:nvSpPr>
        <p:spPr>
          <a:xfrm>
            <a:off x="2789162" y="3849337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862DBC9-6549-D0CE-F9B8-03AC106EA029}"/>
              </a:ext>
            </a:extLst>
          </p:cNvPr>
          <p:cNvSpPr txBox="1"/>
          <p:nvPr/>
        </p:nvSpPr>
        <p:spPr>
          <a:xfrm>
            <a:off x="2926757" y="3849337"/>
            <a:ext cx="320475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p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0A4120-1F97-8965-EE95-A75ECB079D3E}"/>
              </a:ext>
            </a:extLst>
          </p:cNvPr>
          <p:cNvSpPr txBox="1"/>
          <p:nvPr/>
        </p:nvSpPr>
        <p:spPr>
          <a:xfrm>
            <a:off x="3064352" y="3849337"/>
            <a:ext cx="286076" cy="383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67" spc="0" baseline="0">
                <a:ln/>
                <a:solidFill>
                  <a:srgbClr val="FFFFFF"/>
                </a:solidFill>
                <a:latin typeface="Times New Roman"/>
                <a:cs typeface="Times New Roman"/>
                <a:sym typeface="Times New Roman"/>
                <a:rtl val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F9BFB-B1E5-4052-AB85-4A88FD6E9C9B}"/>
              </a:ext>
            </a:extLst>
          </p:cNvPr>
          <p:cNvSpPr txBox="1"/>
          <p:nvPr/>
        </p:nvSpPr>
        <p:spPr>
          <a:xfrm>
            <a:off x="8153400" y="421498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865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traditional scheduling policies fare?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0F0C-136D-4060-8984-9288C592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36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typically use First-Come First-Served (FCFS,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facto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policy), or Fair Queueing variants (WFQ, DRFQ, etc.) to ensure flow-level fairness.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How do these fare in an adversarial setting?</a:t>
            </a:r>
          </a:p>
        </p:txBody>
      </p:sp>
    </p:spTree>
    <p:extLst>
      <p:ext uri="{BB962C8B-B14F-4D97-AF65-F5344CB8AC3E}">
        <p14:creationId xmlns:p14="http://schemas.microsoft.com/office/powerpoint/2010/main" val="10842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C940-AAE1-447F-B360-9943B210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Functions (NFs)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AFA6-F2EC-4334-96A1-299360DF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108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are key components of the Internet infrastructure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Firewalls, load-balancers, intrusion prevention systems (IPS),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7241A5-C40F-4718-95FC-7DB2958D8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14" y="4027710"/>
            <a:ext cx="1947249" cy="136149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F1CE6FE-5ECE-4AEA-AA9B-674F5C89F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8599" y="3065834"/>
            <a:ext cx="1414324" cy="141432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F812A3-6D91-4663-89E4-216DA017D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24" y="4001294"/>
            <a:ext cx="1414324" cy="1414324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0E71CC69-ABD7-48CA-B6CE-10DC5A4C1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49" y="3065834"/>
            <a:ext cx="1529342" cy="13807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8CC0BD-FE76-4FA8-B5DB-974727E35F31}"/>
              </a:ext>
            </a:extLst>
          </p:cNvPr>
          <p:cNvSpPr txBox="1">
            <a:spLocks/>
          </p:cNvSpPr>
          <p:nvPr/>
        </p:nvSpPr>
        <p:spPr>
          <a:xfrm>
            <a:off x="838200" y="5686833"/>
            <a:ext cx="10515600" cy="547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…and prime targets for Denial-of-Service (DoS) attacks!</a:t>
            </a:r>
          </a:p>
        </p:txBody>
      </p:sp>
    </p:spTree>
    <p:extLst>
      <p:ext uri="{BB962C8B-B14F-4D97-AF65-F5344CB8AC3E}">
        <p14:creationId xmlns:p14="http://schemas.microsoft.com/office/powerpoint/2010/main" val="13988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</p:spTree>
    <p:extLst>
      <p:ext uri="{BB962C8B-B14F-4D97-AF65-F5344CB8AC3E}">
        <p14:creationId xmlns:p14="http://schemas.microsoft.com/office/powerpoint/2010/main" val="289292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Graphic 12" descr="Programmer male with solid fill">
            <a:extLst>
              <a:ext uri="{FF2B5EF4-FFF2-40B4-BE49-F238E27FC236}">
                <a16:creationId xmlns:a16="http://schemas.microsoft.com/office/drawing/2014/main" id="{72C58B7C-AFD8-4ADE-B1B1-A16F60EA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14" name="Graphic 13" descr="Programmer female with solid fill">
            <a:extLst>
              <a:ext uri="{FF2B5EF4-FFF2-40B4-BE49-F238E27FC236}">
                <a16:creationId xmlns:a16="http://schemas.microsoft.com/office/drawing/2014/main" id="{0A76EF98-664A-4383-9C8B-B74AD0294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BBA56E-9D0F-48C3-9984-DE95C59FB77D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92D5E76-360A-4F33-A5AA-90420871CF08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9F0640-FBE8-42D6-A6DC-77FDEB9F8A48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076C51B-910F-4B43-848F-A8BB457F5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739" y="3587650"/>
            <a:ext cx="7488227" cy="24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D999FE4-B8D7-415E-857E-55F58B9206BE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EE69B2-6170-4BA9-8CA5-AF962BEFA0CF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phic 18" descr="Programmer male with solid fill">
            <a:extLst>
              <a:ext uri="{FF2B5EF4-FFF2-40B4-BE49-F238E27FC236}">
                <a16:creationId xmlns:a16="http://schemas.microsoft.com/office/drawing/2014/main" id="{437E2BB0-F702-45EC-BDB0-07FBDB3A0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49422016-6D6A-4493-BE47-75D6F0D4B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8B3D3A-30B8-44FE-991B-6BC0D4503593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49E3310-1B54-40FC-B491-2FF9CF54F62E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CDC586-23EC-4805-95C6-328F0FE44AFF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FABDDD6-1C01-4300-A7AE-4A405E4CC5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739" y="3587650"/>
            <a:ext cx="7488227" cy="24057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1A8426-C47F-4FF7-9DC3-5F0E719EAA9F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5DEB1F0-2FEE-4D30-92CA-C637699564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graphicFrame>
        <p:nvGraphicFramePr>
          <p:cNvPr id="27" name="Table 36">
            <a:extLst>
              <a:ext uri="{FF2B5EF4-FFF2-40B4-BE49-F238E27FC236}">
                <a16:creationId xmlns:a16="http://schemas.microsoft.com/office/drawing/2014/main" id="{229BC8F1-F060-C380-6E00-D1206D64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617086"/>
              </p:ext>
            </p:extLst>
          </p:nvPr>
        </p:nvGraphicFramePr>
        <p:xfrm>
          <a:off x="1838345" y="2877265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4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Graphic 18" descr="Programmer male with solid fill">
            <a:extLst>
              <a:ext uri="{FF2B5EF4-FFF2-40B4-BE49-F238E27FC236}">
                <a16:creationId xmlns:a16="http://schemas.microsoft.com/office/drawing/2014/main" id="{B5DDF6D1-868C-4C91-B467-AAC5D59BB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1A7ED7A1-86C5-477B-9814-E6DF52ECF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94A09CD-DBEE-4859-AD73-A24D09DB0CF8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833DF17-3CB6-4657-A65D-401817D122CE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F797F7-BB7C-452B-8FFE-F33A0A3459A5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6279A8F-B681-4DE9-8480-BDBF17147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739" y="3587650"/>
            <a:ext cx="7488227" cy="2405720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5DED564-23B2-464F-9FC3-C79E706A5268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F04C44-8CCE-403D-887C-E23DF3A326F9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F8833-6793-4F46-998B-0A890A965D2A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408C4F2-ED30-4C26-9AC3-9C2C7B888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84E5D9-E695-463D-B128-C6A31785EA04}"/>
              </a:ext>
            </a:extLst>
          </p:cNvPr>
          <p:cNvSpPr txBox="1"/>
          <p:nvPr/>
        </p:nvSpPr>
        <p:spPr>
          <a:xfrm>
            <a:off x="4724400" y="2577076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packet rate for given attack bandwidth</a:t>
            </a:r>
          </a:p>
        </p:txBody>
      </p:sp>
      <p:graphicFrame>
        <p:nvGraphicFramePr>
          <p:cNvPr id="31" name="Table 36">
            <a:extLst>
              <a:ext uri="{FF2B5EF4-FFF2-40B4-BE49-F238E27FC236}">
                <a16:creationId xmlns:a16="http://schemas.microsoft.com/office/drawing/2014/main" id="{16DF0C71-5ECE-A517-1EBB-4065C8149A49}"/>
              </a:ext>
            </a:extLst>
          </p:cNvPr>
          <p:cNvGraphicFramePr>
            <a:graphicFrameLocks noGrp="1"/>
          </p:cNvGraphicFramePr>
          <p:nvPr/>
        </p:nvGraphicFramePr>
        <p:xfrm>
          <a:off x="1838345" y="2877265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3D4290F-6318-457A-8929-1A6C5A60E27A}"/>
              </a:ext>
            </a:extLst>
          </p:cNvPr>
          <p:cNvCxnSpPr>
            <a:cxnSpLocks/>
          </p:cNvCxnSpPr>
          <p:nvPr/>
        </p:nvCxnSpPr>
        <p:spPr>
          <a:xfrm flipV="1">
            <a:off x="4105275" y="2797921"/>
            <a:ext cx="619125" cy="2310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9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Graphic 18" descr="Programmer male with solid fill">
            <a:extLst>
              <a:ext uri="{FF2B5EF4-FFF2-40B4-BE49-F238E27FC236}">
                <a16:creationId xmlns:a16="http://schemas.microsoft.com/office/drawing/2014/main" id="{5F72ECF5-9CAE-4635-95E6-0F289388B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7324E911-9CD3-47A2-8126-0210D6AFF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92B25C-25F4-4C6C-B384-DA5CE5C5C33D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F726F08-0686-4BBF-BEED-302FD5785F9E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C446A-8FE0-47F5-AB06-3DB1BAF75529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8BDB803-C733-4FE2-9785-E95A32215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2739" y="3587650"/>
            <a:ext cx="7488227" cy="2405720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3465CCD-DE47-4434-B544-ADF564137148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00CCD5-CB8C-48EB-BFEA-CDFE14C89513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4203A-EFF1-4F3A-A1E8-36D165F0D61F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52B6DE2-D442-48FA-AB9F-99C2F6E449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D28E8C-FADF-4A0D-B9E1-9BE2C8D69E72}"/>
              </a:ext>
            </a:extLst>
          </p:cNvPr>
          <p:cNvSpPr txBox="1"/>
          <p:nvPr/>
        </p:nvSpPr>
        <p:spPr>
          <a:xfrm>
            <a:off x="4724400" y="2577076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packet rate for given attack bandwidth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58F132-ACE2-4CEA-8AB9-A4D95F4259D6}"/>
              </a:ext>
            </a:extLst>
          </p:cNvPr>
          <p:cNvSpPr txBox="1"/>
          <p:nvPr/>
        </p:nvSpPr>
        <p:spPr>
          <a:xfrm>
            <a:off x="4724400" y="296880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work per packet</a:t>
            </a:r>
          </a:p>
        </p:txBody>
      </p:sp>
      <p:graphicFrame>
        <p:nvGraphicFramePr>
          <p:cNvPr id="35" name="Table 36">
            <a:extLst>
              <a:ext uri="{FF2B5EF4-FFF2-40B4-BE49-F238E27FC236}">
                <a16:creationId xmlns:a16="http://schemas.microsoft.com/office/drawing/2014/main" id="{2AA32B1C-A7A5-D66C-5D0E-30950C8DF376}"/>
              </a:ext>
            </a:extLst>
          </p:cNvPr>
          <p:cNvGraphicFramePr>
            <a:graphicFrameLocks noGrp="1"/>
          </p:cNvGraphicFramePr>
          <p:nvPr/>
        </p:nvGraphicFramePr>
        <p:xfrm>
          <a:off x="1838345" y="2877265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3181B8-37C1-4F75-A7E2-4C4D7D3EF515}"/>
              </a:ext>
            </a:extLst>
          </p:cNvPr>
          <p:cNvCxnSpPr>
            <a:cxnSpLocks/>
          </p:cNvCxnSpPr>
          <p:nvPr/>
        </p:nvCxnSpPr>
        <p:spPr>
          <a:xfrm flipV="1">
            <a:off x="4105275" y="2795785"/>
            <a:ext cx="619125" cy="231029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2EC044-B5E2-4ACF-9D9D-063FB6EABEE2}"/>
              </a:ext>
            </a:extLst>
          </p:cNvPr>
          <p:cNvCxnSpPr>
            <a:cxnSpLocks/>
          </p:cNvCxnSpPr>
          <p:nvPr/>
        </p:nvCxnSpPr>
        <p:spPr>
          <a:xfrm flipV="1">
            <a:off x="4105275" y="3187516"/>
            <a:ext cx="619125" cy="2310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1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Graphic 22" descr="Programmer male with solid fill">
            <a:extLst>
              <a:ext uri="{FF2B5EF4-FFF2-40B4-BE49-F238E27FC236}">
                <a16:creationId xmlns:a16="http://schemas.microsoft.com/office/drawing/2014/main" id="{C1DB97CE-82D5-480A-870F-D5B75E2D5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4" name="Graphic 23" descr="Programmer female with solid fill">
            <a:extLst>
              <a:ext uri="{FF2B5EF4-FFF2-40B4-BE49-F238E27FC236}">
                <a16:creationId xmlns:a16="http://schemas.microsoft.com/office/drawing/2014/main" id="{5A5EC60D-8376-468D-BFD2-540ED03E8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2C3F82-199D-4065-AC0A-450181F0D6AD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A7EC5B3-50C9-4E04-BA56-E7F0A3A08A65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5EB62D-641E-47DE-93C6-B0DB2C47EFE0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CCC3E18-75F3-4B14-81C1-5ADFDAF12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6549" y="3587650"/>
            <a:ext cx="7479221" cy="2402827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E12D548-6BF4-4E3D-A031-B6C40A472787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544B03-A3AA-4CBD-A525-EED6E0DFCC42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772DEA-D268-492C-B18F-9EE5BC604609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21BE115-7226-4EC1-BCA0-17F378D5E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graphicFrame>
        <p:nvGraphicFramePr>
          <p:cNvPr id="20" name="Table 36">
            <a:extLst>
              <a:ext uri="{FF2B5EF4-FFF2-40B4-BE49-F238E27FC236}">
                <a16:creationId xmlns:a16="http://schemas.microsoft.com/office/drawing/2014/main" id="{312AD919-A659-921C-E0B0-8C9E8A950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6689"/>
              </p:ext>
            </p:extLst>
          </p:nvPr>
        </p:nvGraphicFramePr>
        <p:xfrm>
          <a:off x="1838345" y="2877265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85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FE834-FAB7-4AAC-BADB-19B20C89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FCFS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91CA9-C9FB-4383-A2EC-2644CD52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10"/>
            <a:ext cx="10515600" cy="5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Serve packets in the order that they arrive.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15657-CDB0-4979-8804-1613A201D93C}"/>
              </a:ext>
            </a:extLst>
          </p:cNvPr>
          <p:cNvSpPr txBox="1"/>
          <p:nvPr/>
        </p:nvSpPr>
        <p:spPr>
          <a:xfrm>
            <a:off x="261893" y="7618237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C00B15A-3426-4172-B469-0D4B44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E471560-5BD7-4687-B57C-96CB8C61CC0D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7902-7D6C-4E78-8386-4CE69A726DB7}"/>
                  </a:ext>
                </a:extLst>
              </p:cNvPr>
              <p:cNvSpPr txBox="1"/>
              <p:nvPr/>
            </p:nvSpPr>
            <p:spPr>
              <a:xfrm>
                <a:off x="9230317" y="181712"/>
                <a:ext cx="2773003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𝐹𝐶𝐹𝑆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7902-7D6C-4E78-8386-4CE69A726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317" y="181712"/>
                <a:ext cx="2773003" cy="84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78D1D9F-C77E-4E31-A97D-71C3D6D617E2}"/>
              </a:ext>
            </a:extLst>
          </p:cNvPr>
          <p:cNvSpPr/>
          <p:nvPr/>
        </p:nvSpPr>
        <p:spPr>
          <a:xfrm>
            <a:off x="8955606" y="1135342"/>
            <a:ext cx="3092677" cy="40011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FCFS has an unbounded DF</a:t>
            </a:r>
          </a:p>
        </p:txBody>
      </p:sp>
      <p:pic>
        <p:nvPicPr>
          <p:cNvPr id="20" name="Graphic 19" descr="Programmer male with solid fill">
            <a:extLst>
              <a:ext uri="{FF2B5EF4-FFF2-40B4-BE49-F238E27FC236}">
                <a16:creationId xmlns:a16="http://schemas.microsoft.com/office/drawing/2014/main" id="{FE83E2DD-BE8C-40A2-9109-8BBA256E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1" name="Graphic 20" descr="Programmer female with solid fill">
            <a:extLst>
              <a:ext uri="{FF2B5EF4-FFF2-40B4-BE49-F238E27FC236}">
                <a16:creationId xmlns:a16="http://schemas.microsoft.com/office/drawing/2014/main" id="{2CEEA8BA-8927-4858-B38C-CF1734510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DAAE30-9986-4D72-A9BB-E66D33EF4AB5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7A2CF2C-D889-4C8C-BE55-C15C0704746D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521DAE-20EE-4E47-8330-265EC5DDB393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5A0DFA1-93C9-44F7-9E2A-44DFF7EFAA96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B853418-21F3-401C-BA67-F708D4F72CF6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36">
            <a:extLst>
              <a:ext uri="{FF2B5EF4-FFF2-40B4-BE49-F238E27FC236}">
                <a16:creationId xmlns:a16="http://schemas.microsoft.com/office/drawing/2014/main" id="{F7DCD4A3-9140-4159-BF7B-8AD843DA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80794"/>
              </p:ext>
            </p:extLst>
          </p:nvPr>
        </p:nvGraphicFramePr>
        <p:xfrm>
          <a:off x="1838345" y="2877265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1729B53E-3360-4E1C-A95F-F76163C3F8C3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1BC6E7E-7A29-40C2-88DB-936BB5427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02D68B70-19DE-42B8-B7A2-145E4F1229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6549" y="3587650"/>
            <a:ext cx="7479221" cy="24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Fair Queueing (FQ)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EF1C555-8102-4B28-A6EC-495F55675D3B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Partition processor time equitably between flows.</a:t>
            </a:r>
          </a:p>
        </p:txBody>
      </p:sp>
    </p:spTree>
    <p:extLst>
      <p:ext uri="{BB962C8B-B14F-4D97-AF65-F5344CB8AC3E}">
        <p14:creationId xmlns:p14="http://schemas.microsoft.com/office/powerpoint/2010/main" val="3425260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Fair Queueing (FQ)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EF1C555-8102-4B28-A6EC-495F55675D3B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Partition processor time equitably between flows.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CD85A66-B9A7-4226-9208-FCD0A9A7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53423A-33C6-4F87-9FAF-C31A01C7F4DF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Graphic 16" descr="Programmer male with solid fill">
            <a:extLst>
              <a:ext uri="{FF2B5EF4-FFF2-40B4-BE49-F238E27FC236}">
                <a16:creationId xmlns:a16="http://schemas.microsoft.com/office/drawing/2014/main" id="{524BA27C-B9B3-48D3-A3F4-F0CF879BF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18" name="Graphic 17" descr="Programmer female with solid fill">
            <a:extLst>
              <a:ext uri="{FF2B5EF4-FFF2-40B4-BE49-F238E27FC236}">
                <a16:creationId xmlns:a16="http://schemas.microsoft.com/office/drawing/2014/main" id="{7F0CB92D-9E36-4211-9763-B78158A28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D0A921-F3A7-472A-A82E-1639C73E139F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7C7A075-E2A3-4ED8-A18E-82667666F80A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5E50F38-9E6F-4E7E-893B-C621EB8CD4FC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92B3639-3237-44AD-B6E3-A09D82DB1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8314" y="3462704"/>
            <a:ext cx="7137352" cy="2643463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7479A54-4EB9-4D8F-871A-A5DF67D608A1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964B2F-6564-4D16-87F5-E245BD6B51DC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36">
            <a:extLst>
              <a:ext uri="{FF2B5EF4-FFF2-40B4-BE49-F238E27FC236}">
                <a16:creationId xmlns:a16="http://schemas.microsoft.com/office/drawing/2014/main" id="{EDE7CDFB-1719-4CF6-A283-3B510A896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41038"/>
              </p:ext>
            </p:extLst>
          </p:nvPr>
        </p:nvGraphicFramePr>
        <p:xfrm>
          <a:off x="1837966" y="2511308"/>
          <a:ext cx="2433923" cy="10972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flows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83933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D7356B1-3622-427F-B079-523750ED817A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8AC1C26-2BE2-4A66-AC62-91A106250C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5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Fair Queueing (FQ)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EF1C555-8102-4B28-A6EC-495F55675D3B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Partition processor time equitably between flows.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CD85A66-B9A7-4226-9208-FCD0A9A7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53423A-33C6-4F87-9FAF-C31A01C7F4DF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7978AB-BED9-463E-9FD5-B7DAAA33C2BE}"/>
                  </a:ext>
                </a:extLst>
              </p:cNvPr>
              <p:cNvSpPr txBox="1"/>
              <p:nvPr/>
            </p:nvSpPr>
            <p:spPr>
              <a:xfrm>
                <a:off x="9494037" y="124044"/>
                <a:ext cx="2531014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𝐹𝑄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7978AB-BED9-463E-9FD5-B7DAAA33C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037" y="124044"/>
                <a:ext cx="2531014" cy="84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93545E5-3E02-4FD8-B4F3-8CB795F217CA}"/>
              </a:ext>
            </a:extLst>
          </p:cNvPr>
          <p:cNvSpPr/>
          <p:nvPr/>
        </p:nvSpPr>
        <p:spPr>
          <a:xfrm>
            <a:off x="9203734" y="1115698"/>
            <a:ext cx="2821317" cy="40011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FQ has an unbounded DF</a:t>
            </a:r>
          </a:p>
        </p:txBody>
      </p:sp>
      <p:pic>
        <p:nvPicPr>
          <p:cNvPr id="19" name="Graphic 18" descr="Programmer male with solid fill">
            <a:extLst>
              <a:ext uri="{FF2B5EF4-FFF2-40B4-BE49-F238E27FC236}">
                <a16:creationId xmlns:a16="http://schemas.microsoft.com/office/drawing/2014/main" id="{6DBD9FE5-E09F-4948-9AFB-3D256B34C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1EA7422C-0816-4FA2-9FDE-48BE56BFB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E5B71C-0779-46B4-9578-5E1BE98BBC4B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BB376EE-5902-4C69-97FB-467F0F8B4E0A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CEE101-0463-4417-B3F2-121E40B9C93A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620EB71-F748-4C07-9EB8-1B7E80408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58314" y="3462704"/>
            <a:ext cx="7137352" cy="2643463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F63F7E0-C308-4BC6-A724-A1D2E63D0FFB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1946FC5-553A-47E5-BFA5-651C823D05C7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6">
            <a:extLst>
              <a:ext uri="{FF2B5EF4-FFF2-40B4-BE49-F238E27FC236}">
                <a16:creationId xmlns:a16="http://schemas.microsoft.com/office/drawing/2014/main" id="{7A3E8A00-9771-48CA-AD3F-C514063B3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95078"/>
              </p:ext>
            </p:extLst>
          </p:nvPr>
        </p:nvGraphicFramePr>
        <p:xfrm>
          <a:off x="1837966" y="2511308"/>
          <a:ext cx="2433923" cy="10972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flows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83933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9762AA7-7966-46A3-8C31-7AD91DD65F3E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AC697AB-8BEA-462D-BF11-CDD0F4C916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87A08-88D1-495E-811E-CE93664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7513"/>
            <a:ext cx="10515600" cy="1010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Denial-of-Service Attacks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296BD-31C5-4F2B-B5FD-7646BE36E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43268"/>
            <a:ext cx="9540876" cy="101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Consume as much of a target system’s resources as possible, inhibiting its ability to serve legitimate users</a:t>
            </a:r>
            <a:endParaRPr lang="en-US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1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existing scheduling policies fare?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0F0C-136D-4060-8984-9288C592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2870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typically use First-Come First-Served (FCFS,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facto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policy), or Fair Queueing variants (WFQ, DRFQ, etc.) to ensure flow-level fairness.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How do these fare in an adversarial setting?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F11A3D9-CF60-4B7C-A7E5-63D54302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4114800"/>
            <a:ext cx="2378075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0F0C-136D-4060-8984-9288C592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9066320" cy="25897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#1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It’s the large jobs (with size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are killing our Displacement Factor. Why don’t we prioritize small jobs?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#2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packet size is useful information that we’re throwing away. We should incorporate that into our policy!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827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DCA52F4E-2E50-46C7-A084-D103FE12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687" y="3040062"/>
            <a:ext cx="8234920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8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DCA52F4E-2E50-46C7-A084-D103FE12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687" y="3040062"/>
            <a:ext cx="8234920" cy="827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37F6A2-34F2-4CB2-9ECF-E6F8009B22B4}"/>
              </a:ext>
            </a:extLst>
          </p:cNvPr>
          <p:cNvCxnSpPr/>
          <p:nvPr/>
        </p:nvCxnSpPr>
        <p:spPr>
          <a:xfrm flipV="1">
            <a:off x="5338763" y="2876551"/>
            <a:ext cx="995363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EC5C16-54B3-4EF5-AF7F-27CAC28406CE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452437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2AFA65-AA39-429A-90B6-8522423BC804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1016793" cy="4167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7B7D4F-7349-4E4B-8F9C-D24CF2AF945A}"/>
              </a:ext>
            </a:extLst>
          </p:cNvPr>
          <p:cNvSpPr txBox="1">
            <a:spLocks/>
          </p:cNvSpPr>
          <p:nvPr/>
        </p:nvSpPr>
        <p:spPr>
          <a:xfrm>
            <a:off x="5883703" y="2500063"/>
            <a:ext cx="1166924" cy="3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size: 1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0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97C91AB6-7F0F-427E-9CDB-D96008B17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687" y="3040062"/>
            <a:ext cx="8234920" cy="18339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8B87F6-2D5E-412D-A559-4552185C0ACA}"/>
              </a:ext>
            </a:extLst>
          </p:cNvPr>
          <p:cNvCxnSpPr/>
          <p:nvPr/>
        </p:nvCxnSpPr>
        <p:spPr>
          <a:xfrm flipV="1">
            <a:off x="5338763" y="2876551"/>
            <a:ext cx="995363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CAD42E-116C-406F-B020-E29EACE3CF14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452437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55EF7-6D05-45EC-A2C9-00448BAF7A61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1016793" cy="4167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6DA6C-1C05-469E-B24A-98857BBD7DA6}"/>
              </a:ext>
            </a:extLst>
          </p:cNvPr>
          <p:cNvSpPr txBox="1">
            <a:spLocks/>
          </p:cNvSpPr>
          <p:nvPr/>
        </p:nvSpPr>
        <p:spPr>
          <a:xfrm>
            <a:off x="5883703" y="2500063"/>
            <a:ext cx="1166924" cy="3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size: 1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2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97C91AB6-7F0F-427E-9CDB-D96008B17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687" y="3040062"/>
            <a:ext cx="8234920" cy="18339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83159-4FC2-49FD-89B6-EC439DE2A45D}"/>
              </a:ext>
            </a:extLst>
          </p:cNvPr>
          <p:cNvSpPr txBox="1"/>
          <p:nvPr/>
        </p:nvSpPr>
        <p:spPr>
          <a:xfrm>
            <a:off x="8069580" y="4240530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sz="2400" dirty="0">
                <a:solidFill>
                  <a:srgbClr val="E66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E66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400" dirty="0">
                <a:solidFill>
                  <a:srgbClr val="5E3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5E3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35C983-F37F-47B3-869E-AC6C7F39DF6A}"/>
              </a:ext>
            </a:extLst>
          </p:cNvPr>
          <p:cNvCxnSpPr/>
          <p:nvPr/>
        </p:nvCxnSpPr>
        <p:spPr>
          <a:xfrm flipV="1">
            <a:off x="5338763" y="2876551"/>
            <a:ext cx="995363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BFC469-3EF5-4B47-A1B9-D0973EDEA5CB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452437" cy="4381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50375-21DA-4F9D-A849-7859EEEEB1A4}"/>
              </a:ext>
            </a:extLst>
          </p:cNvPr>
          <p:cNvCxnSpPr>
            <a:cxnSpLocks/>
          </p:cNvCxnSpPr>
          <p:nvPr/>
        </p:nvCxnSpPr>
        <p:spPr>
          <a:xfrm flipH="1" flipV="1">
            <a:off x="6334126" y="2876551"/>
            <a:ext cx="1016793" cy="4167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FECA44-015C-4FA1-A5D0-9E081993CF20}"/>
              </a:ext>
            </a:extLst>
          </p:cNvPr>
          <p:cNvSpPr txBox="1">
            <a:spLocks/>
          </p:cNvSpPr>
          <p:nvPr/>
        </p:nvSpPr>
        <p:spPr>
          <a:xfrm>
            <a:off x="5883703" y="2500063"/>
            <a:ext cx="1166924" cy="3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size: 1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33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2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CAAAE1-3019-4197-B7E4-0A61F0CDBFB8}"/>
              </a:ext>
            </a:extLst>
          </p:cNvPr>
          <p:cNvSpPr txBox="1">
            <a:spLocks/>
          </p:cNvSpPr>
          <p:nvPr/>
        </p:nvSpPr>
        <p:spPr>
          <a:xfrm>
            <a:off x="838200" y="5475128"/>
            <a:ext cx="9848047" cy="94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1 bit/sec of goodput the adversary wants to displace, they must invest at least 1 bit/sec of their own bandwidth into the attack.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3CD08-CB19-4664-BD62-314AC2F215E5}"/>
                  </a:ext>
                </a:extLst>
              </p:cNvPr>
              <p:cNvSpPr txBox="1"/>
              <p:nvPr/>
            </p:nvSpPr>
            <p:spPr>
              <a:xfrm>
                <a:off x="4512629" y="4153139"/>
                <a:ext cx="2835841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𝑊𝑆𝐽𝐹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F3CD08-CB19-4664-BD62-314AC2F2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29" y="4153139"/>
                <a:ext cx="2835841" cy="487569"/>
              </a:xfrm>
              <a:prstGeom prst="rect">
                <a:avLst/>
              </a:prstGeom>
              <a:blipFill>
                <a:blip r:embed="rId3"/>
                <a:stretch>
                  <a:fillRect l="-3226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2752CD73-2D31-482D-B9E2-B896D251B9E1}"/>
              </a:ext>
            </a:extLst>
          </p:cNvPr>
          <p:cNvSpPr/>
          <p:nvPr/>
        </p:nvSpPr>
        <p:spPr>
          <a:xfrm>
            <a:off x="3708047" y="4671238"/>
            <a:ext cx="4445004" cy="46166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WSJF has a </a:t>
            </a:r>
            <a:r>
              <a:rPr lang="en-US" sz="2400" strike="sng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bounded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constant DF!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855117-C484-483E-860A-F7A2900BE6D1}"/>
              </a:ext>
            </a:extLst>
          </p:cNvPr>
          <p:cNvCxnSpPr>
            <a:cxnSpLocks/>
          </p:cNvCxnSpPr>
          <p:nvPr/>
        </p:nvCxnSpPr>
        <p:spPr>
          <a:xfrm>
            <a:off x="5930550" y="2530919"/>
            <a:ext cx="0" cy="1531329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60817-36CA-47D7-A8FF-75B2D0257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97" y="2644587"/>
            <a:ext cx="1493993" cy="12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3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855117-C484-483E-860A-F7A2900BE6D1}"/>
              </a:ext>
            </a:extLst>
          </p:cNvPr>
          <p:cNvCxnSpPr>
            <a:cxnSpLocks/>
          </p:cNvCxnSpPr>
          <p:nvPr/>
        </p:nvCxnSpPr>
        <p:spPr>
          <a:xfrm>
            <a:off x="5930550" y="2530917"/>
            <a:ext cx="0" cy="1536586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7A343-F564-5200-DC80-B3DC735431DE}"/>
                  </a:ext>
                </a:extLst>
              </p:cNvPr>
              <p:cNvSpPr txBox="1"/>
              <p:nvPr/>
            </p:nvSpPr>
            <p:spPr>
              <a:xfrm>
                <a:off x="3906822" y="4178933"/>
                <a:ext cx="4047455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𝑊𝑆𝐽𝐹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A7A343-F564-5200-DC80-B3DC7354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822" y="4178933"/>
                <a:ext cx="4047455" cy="487569"/>
              </a:xfrm>
              <a:prstGeom prst="rect">
                <a:avLst/>
              </a:prstGeom>
              <a:blipFill>
                <a:blip r:embed="rId4"/>
                <a:stretch>
                  <a:fillRect l="-2410" t="-10000" r="-301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D2133F-C403-0330-DF06-1B3240BF4CCD}"/>
              </a:ext>
            </a:extLst>
          </p:cNvPr>
          <p:cNvSpPr txBox="1">
            <a:spLocks/>
          </p:cNvSpPr>
          <p:nvPr/>
        </p:nvSpPr>
        <p:spPr>
          <a:xfrm>
            <a:off x="838200" y="5475132"/>
            <a:ext cx="9848047" cy="94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1 bit/sec of goodput the adversary wants to displace, they must invest at least 1 bit/sec of their own bandwidth into the attack.</a:t>
            </a:r>
          </a:p>
        </p:txBody>
      </p:sp>
    </p:spTree>
    <p:extLst>
      <p:ext uri="{BB962C8B-B14F-4D97-AF65-F5344CB8AC3E}">
        <p14:creationId xmlns:p14="http://schemas.microsoft.com/office/powerpoint/2010/main" val="2535300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Packet-Size Weighted Shortest-Job First (WSJF)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Policy: Prioritize packets with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𝑃𝑎𝑐𝑘𝑒𝑡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𝑠𝑖𝑧𝑒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FD0F0C-136D-4060-8984-9288C592A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749451"/>
              </a:xfrm>
              <a:blipFill>
                <a:blip r:embed="rId3"/>
                <a:stretch>
                  <a:fillRect l="-1217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855117-C484-483E-860A-F7A2900BE6D1}"/>
              </a:ext>
            </a:extLst>
          </p:cNvPr>
          <p:cNvCxnSpPr>
            <a:cxnSpLocks/>
          </p:cNvCxnSpPr>
          <p:nvPr/>
        </p:nvCxnSpPr>
        <p:spPr>
          <a:xfrm>
            <a:off x="5930550" y="2530917"/>
            <a:ext cx="0" cy="1536586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CF9793-7819-46E0-BF56-3B50E50BB9B4}"/>
              </a:ext>
            </a:extLst>
          </p:cNvPr>
          <p:cNvSpPr txBox="1"/>
          <p:nvPr/>
        </p:nvSpPr>
        <p:spPr>
          <a:xfrm rot="5400000">
            <a:off x="7389119" y="4480739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E3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baseline="-25000" dirty="0">
              <a:solidFill>
                <a:srgbClr val="5E3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997FD1-3444-4334-8FBC-7CF7EDDF08ED}"/>
                  </a:ext>
                </a:extLst>
              </p:cNvPr>
              <p:cNvSpPr txBox="1"/>
              <p:nvPr/>
            </p:nvSpPr>
            <p:spPr>
              <a:xfrm>
                <a:off x="5609279" y="4705769"/>
                <a:ext cx="4047455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E3C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Load on NF due to innocent traffic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5E3C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5E3C9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5E3C99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5E3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997FD1-3444-4334-8FBC-7CF7EDDF0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79" y="4705769"/>
                <a:ext cx="4047455" cy="582147"/>
              </a:xfrm>
              <a:prstGeom prst="rect">
                <a:avLst/>
              </a:prstGeom>
              <a:blipFill>
                <a:blip r:embed="rId4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D3C68-74C2-4845-9EDC-8B7EA6BAB8FB}"/>
                  </a:ext>
                </a:extLst>
              </p:cNvPr>
              <p:cNvSpPr txBox="1"/>
              <p:nvPr/>
            </p:nvSpPr>
            <p:spPr>
              <a:xfrm>
                <a:off x="3906822" y="4178933"/>
                <a:ext cx="4047455" cy="487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𝑊𝑆𝐽𝐹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D3C68-74C2-4845-9EDC-8B7EA6BA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822" y="4178933"/>
                <a:ext cx="4047455" cy="487569"/>
              </a:xfrm>
              <a:prstGeom prst="rect">
                <a:avLst/>
              </a:prstGeom>
              <a:blipFill>
                <a:blip r:embed="rId5"/>
                <a:stretch>
                  <a:fillRect l="-2410" t="-10000" r="-301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84187B-B67D-3E10-D038-840DB20B1E05}"/>
              </a:ext>
            </a:extLst>
          </p:cNvPr>
          <p:cNvSpPr txBox="1">
            <a:spLocks/>
          </p:cNvSpPr>
          <p:nvPr/>
        </p:nvSpPr>
        <p:spPr>
          <a:xfrm>
            <a:off x="838200" y="5475132"/>
            <a:ext cx="9848047" cy="94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1 bit/sec of goodput the adversary wants to displace, they must invest at least 1 bit/sec of their own bandwidth into the attack.</a:t>
            </a:r>
          </a:p>
        </p:txBody>
      </p:sp>
    </p:spTree>
    <p:extLst>
      <p:ext uri="{BB962C8B-B14F-4D97-AF65-F5344CB8AC3E}">
        <p14:creationId xmlns:p14="http://schemas.microsoft.com/office/powerpoint/2010/main" val="226109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1FDB-9334-4A84-BAF2-35A3E8F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515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Algorithmic Complexity Attacks (ACAs)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0CD67-C856-4905-B93E-569F21F5E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1073" y="2778933"/>
            <a:ext cx="1202415" cy="1202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CBEC36-7321-41DF-866C-9D3036DA8854}"/>
              </a:ext>
            </a:extLst>
          </p:cNvPr>
          <p:cNvSpPr txBox="1"/>
          <p:nvPr/>
        </p:nvSpPr>
        <p:spPr>
          <a:xfrm>
            <a:off x="4360947" y="4140064"/>
            <a:ext cx="25026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Algorithm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(Worst case time-complexity &gt;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Average-case time-complexity)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DED274-FB5C-492F-A8A9-3592D4E37006}"/>
              </a:ext>
            </a:extLst>
          </p:cNvPr>
          <p:cNvSpPr/>
          <p:nvPr/>
        </p:nvSpPr>
        <p:spPr>
          <a:xfrm>
            <a:off x="4844178" y="2514826"/>
            <a:ext cx="1586615" cy="158661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11048-D9B6-40DE-955F-E531FC7998F5}"/>
              </a:ext>
            </a:extLst>
          </p:cNvPr>
          <p:cNvCxnSpPr>
            <a:cxnSpLocks/>
          </p:cNvCxnSpPr>
          <p:nvPr/>
        </p:nvCxnSpPr>
        <p:spPr>
          <a:xfrm>
            <a:off x="5976938" y="2589609"/>
            <a:ext cx="1343025" cy="6727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8C207A-B1C6-48BA-916B-20462594B407}"/>
              </a:ext>
            </a:extLst>
          </p:cNvPr>
          <p:cNvCxnSpPr>
            <a:cxnSpLocks/>
          </p:cNvCxnSpPr>
          <p:nvPr/>
        </p:nvCxnSpPr>
        <p:spPr>
          <a:xfrm flipV="1">
            <a:off x="5933077" y="3473450"/>
            <a:ext cx="1375773" cy="5722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phic 37" descr="Server with solid fill">
            <a:extLst>
              <a:ext uri="{FF2B5EF4-FFF2-40B4-BE49-F238E27FC236}">
                <a16:creationId xmlns:a16="http://schemas.microsoft.com/office/drawing/2014/main" id="{1BA5A0BF-C952-4FC6-A9A8-AF4EC15D7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4507" y="2912172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6E6D208-E532-46F3-9568-9A6F2320AE0D}"/>
              </a:ext>
            </a:extLst>
          </p:cNvPr>
          <p:cNvSpPr txBox="1"/>
          <p:nvPr/>
        </p:nvSpPr>
        <p:spPr>
          <a:xfrm>
            <a:off x="7042423" y="3924563"/>
            <a:ext cx="13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NF (Victim)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00447-DDCF-7F84-517B-24509A6C8694}"/>
              </a:ext>
            </a:extLst>
          </p:cNvPr>
          <p:cNvCxnSpPr>
            <a:cxnSpLocks/>
          </p:cNvCxnSpPr>
          <p:nvPr/>
        </p:nvCxnSpPr>
        <p:spPr>
          <a:xfrm flipH="1">
            <a:off x="8096250" y="3336296"/>
            <a:ext cx="1587500" cy="0"/>
          </a:xfrm>
          <a:prstGeom prst="straightConnector1">
            <a:avLst/>
          </a:prstGeom>
          <a:ln w="76200" cap="sq">
            <a:solidFill>
              <a:srgbClr val="5E3C99"/>
            </a:solidFill>
            <a:miter lim="800000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3CA9C9-A0A8-ED8A-B44B-8F30A2D546C2}"/>
              </a:ext>
            </a:extLst>
          </p:cNvPr>
          <p:cNvCxnSpPr>
            <a:cxnSpLocks/>
          </p:cNvCxnSpPr>
          <p:nvPr/>
        </p:nvCxnSpPr>
        <p:spPr>
          <a:xfrm>
            <a:off x="2333625" y="3336294"/>
            <a:ext cx="2347948" cy="0"/>
          </a:xfrm>
          <a:prstGeom prst="straightConnector1">
            <a:avLst/>
          </a:prstGeom>
          <a:ln w="28575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647842-A8B7-8237-D032-B7713C1AF6E4}"/>
              </a:ext>
            </a:extLst>
          </p:cNvPr>
          <p:cNvSpPr txBox="1"/>
          <p:nvPr/>
        </p:nvSpPr>
        <p:spPr>
          <a:xfrm>
            <a:off x="2673115" y="2922455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Worst-case input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A385AB-E9EC-74FE-CD0B-9F47EEB10A2D}"/>
              </a:ext>
            </a:extLst>
          </p:cNvPr>
          <p:cNvSpPr txBox="1"/>
          <p:nvPr/>
        </p:nvSpPr>
        <p:spPr>
          <a:xfrm>
            <a:off x="1472908" y="37321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97460340-8C83-775A-DE46-8E55517134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8584" y="2621913"/>
            <a:ext cx="852634" cy="11409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E0CE37-48AF-CBC6-0E8B-00CD844FDBEF}"/>
              </a:ext>
            </a:extLst>
          </p:cNvPr>
          <p:cNvSpPr/>
          <p:nvPr/>
        </p:nvSpPr>
        <p:spPr>
          <a:xfrm>
            <a:off x="9803970" y="3162745"/>
            <a:ext cx="612948" cy="347101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D60CF0-E257-FEF7-4D7C-B397376B9474}"/>
              </a:ext>
            </a:extLst>
          </p:cNvPr>
          <p:cNvSpPr/>
          <p:nvPr/>
        </p:nvSpPr>
        <p:spPr>
          <a:xfrm>
            <a:off x="9784232" y="1508126"/>
            <a:ext cx="782112" cy="3664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72D2E0-3C9F-4003-9E3A-7EA339F9AB8F}"/>
              </a:ext>
            </a:extLst>
          </p:cNvPr>
          <p:cNvSpPr txBox="1"/>
          <p:nvPr/>
        </p:nvSpPr>
        <p:spPr>
          <a:xfrm>
            <a:off x="9363030" y="4694062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924A2C-3921-DB1B-2D3A-6A92318142C8}"/>
              </a:ext>
            </a:extLst>
          </p:cNvPr>
          <p:cNvSpPr/>
          <p:nvPr/>
        </p:nvSpPr>
        <p:spPr>
          <a:xfrm rot="16200000">
            <a:off x="5250928" y="1353521"/>
            <a:ext cx="7731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Programmer female with solid fill">
            <a:extLst>
              <a:ext uri="{FF2B5EF4-FFF2-40B4-BE49-F238E27FC236}">
                <a16:creationId xmlns:a16="http://schemas.microsoft.com/office/drawing/2014/main" id="{7C3AB03B-05F3-4FDB-AFC0-6261EA207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7800" y="3673017"/>
            <a:ext cx="1002682" cy="1002680"/>
          </a:xfrm>
          <a:prstGeom prst="rect">
            <a:avLst/>
          </a:prstGeom>
        </p:spPr>
      </p:pic>
      <p:pic>
        <p:nvPicPr>
          <p:cNvPr id="24" name="Graphic 23" descr="Programmer male with solid fill">
            <a:extLst>
              <a:ext uri="{FF2B5EF4-FFF2-40B4-BE49-F238E27FC236}">
                <a16:creationId xmlns:a16="http://schemas.microsoft.com/office/drawing/2014/main" id="{9C62AFD9-C260-463F-927F-6B8ECC2F19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47800" y="1685842"/>
            <a:ext cx="1002682" cy="1002680"/>
          </a:xfrm>
          <a:prstGeom prst="rect">
            <a:avLst/>
          </a:prstGeom>
        </p:spPr>
      </p:pic>
      <p:pic>
        <p:nvPicPr>
          <p:cNvPr id="25" name="Graphic 24" descr="Programmer female with solid fill">
            <a:extLst>
              <a:ext uri="{FF2B5EF4-FFF2-40B4-BE49-F238E27FC236}">
                <a16:creationId xmlns:a16="http://schemas.microsoft.com/office/drawing/2014/main" id="{40771F9B-E0D2-4E42-9ECB-3BCFF9DAC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7800" y="2677250"/>
            <a:ext cx="1002682" cy="10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L -0.18386 -0.00046 C -0.26615 -0.00046 -0.36654 0.03959 -0.36706 -0.01828 C -0.36706 -0.0537 -0.36719 -0.1581 -0.36719 -0.1884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34" grpId="0"/>
      <p:bldP spid="35" grpId="0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87A08-88D1-495E-811E-CE93664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0"/>
            <a:ext cx="10515600" cy="89916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SurgeProtector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F8489F-4A5D-4C57-AFE3-ACC6E9C5F078}"/>
              </a:ext>
            </a:extLst>
          </p:cNvPr>
          <p:cNvSpPr txBox="1">
            <a:spLocks/>
          </p:cNvSpPr>
          <p:nvPr/>
        </p:nvSpPr>
        <p:spPr>
          <a:xfrm>
            <a:off x="723899" y="2007870"/>
            <a:ext cx="10298431" cy="393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Interposes a WSJF scheduler between the ingress link and NF, guaranteeing (in theory) an upper-bound of 1 on the worst-case DF.</a:t>
            </a:r>
          </a:p>
          <a:p>
            <a:pPr algn="just"/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the load on the NF, job and packet size distributions for innocent traffic, and the underlying application itself.</a:t>
            </a:r>
          </a:p>
        </p:txBody>
      </p:sp>
    </p:spTree>
    <p:extLst>
      <p:ext uri="{BB962C8B-B14F-4D97-AF65-F5344CB8AC3E}">
        <p14:creationId xmlns:p14="http://schemas.microsoft.com/office/powerpoint/2010/main" val="536018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FB8F-1DB2-486A-B81B-1E8CCD2F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practical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86F-13B3-43C1-9F1B-83C5376D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325563"/>
          </a:xfrm>
        </p:spPr>
        <p:txBody>
          <a:bodyPr/>
          <a:lstStyle/>
          <a:p>
            <a:pPr marL="400050" indent="-4000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job sizes: in systems, the job size is rarely known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priori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Query the system for its best estimate of the packet’s service time and use that as a proxy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4295E-576E-408A-9B14-646833EEF202}"/>
              </a:ext>
            </a:extLst>
          </p:cNvPr>
          <p:cNvSpPr txBox="1"/>
          <p:nvPr/>
        </p:nvSpPr>
        <p:spPr>
          <a:xfrm>
            <a:off x="838199" y="3286123"/>
            <a:ext cx="1051559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spcBef>
                <a:spcPts val="400"/>
              </a:spcBef>
              <a:buFont typeface="+mj-lt"/>
              <a:buAutoNum type="arabicPeriod" startAt="2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flows in-order: sometimes, packets of a single flow need to be served in arrival order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TCP applications)</a:t>
            </a:r>
          </a:p>
          <a:p>
            <a:pPr marL="685800" lvl="1" indent="-228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designed an in-order variant of WSJF with similar properties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E7C5C9-0DEA-4FFF-AED9-4A552DBCE727}"/>
              </a:ext>
            </a:extLst>
          </p:cNvPr>
          <p:cNvSpPr txBox="1">
            <a:spLocks/>
          </p:cNvSpPr>
          <p:nvPr/>
        </p:nvSpPr>
        <p:spPr>
          <a:xfrm>
            <a:off x="838200" y="4878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arabicPeriod" startAt="3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the adversary attacks the scheduler?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heap with guaranteed constant worst-case complexity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Find-First Set Queue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Implemented in both software and hardware (FPGA).</a:t>
            </a:r>
          </a:p>
        </p:txBody>
      </p:sp>
    </p:spTree>
    <p:extLst>
      <p:ext uri="{BB962C8B-B14F-4D97-AF65-F5344CB8AC3E}">
        <p14:creationId xmlns:p14="http://schemas.microsoft.com/office/powerpoint/2010/main" val="19700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7B6D2-A5D1-40ED-8333-55FB74B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ACAs on NFs and quantifying their impact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defend against ACAs?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81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Pigasus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TCP Reassembler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0F05809-532B-49DD-9FB5-061EC5F03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6" y="1774621"/>
            <a:ext cx="8060958" cy="40390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84E2D5-0106-4931-9DDD-ADFB82DBDB82}"/>
              </a:ext>
            </a:extLst>
          </p:cNvPr>
          <p:cNvSpPr/>
          <p:nvPr/>
        </p:nvSpPr>
        <p:spPr>
          <a:xfrm>
            <a:off x="2796941" y="2252310"/>
            <a:ext cx="1293796" cy="282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7F1C0-B9DF-42F9-A71A-016A4AC80322}"/>
              </a:ext>
            </a:extLst>
          </p:cNvPr>
          <p:cNvSpPr/>
          <p:nvPr/>
        </p:nvSpPr>
        <p:spPr>
          <a:xfrm>
            <a:off x="4090737" y="2252310"/>
            <a:ext cx="5837721" cy="282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77929-6B24-591A-4743-B230C1C9F2A7}"/>
              </a:ext>
            </a:extLst>
          </p:cNvPr>
          <p:cNvSpPr txBox="1"/>
          <p:nvPr/>
        </p:nvSpPr>
        <p:spPr>
          <a:xfrm>
            <a:off x="2691464" y="6031210"/>
            <a:ext cx="7349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SurgeProtector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yields a 99% reduction in goodput loss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4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FB8F-1DB2-486A-B81B-1E8CCD2F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86F-13B3-43C1-9F1B-83C5376D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372601" cy="1679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functions are susceptible to algorithmic complexity attacks (ACAs). We design </a:t>
            </a:r>
            <a:r>
              <a:rPr lang="en-US" b="1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SurgeProtector</a:t>
            </a:r>
            <a:r>
              <a:rPr lang="en-US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 mitigation framework that provably upper-bounds the amount of “harm” an adversary can induce via ACAs.</a:t>
            </a:r>
          </a:p>
        </p:txBody>
      </p:sp>
      <p:sp>
        <p:nvSpPr>
          <p:cNvPr id="4" name="Google Shape;1046;p64">
            <a:extLst>
              <a:ext uri="{FF2B5EF4-FFF2-40B4-BE49-F238E27FC236}">
                <a16:creationId xmlns:a16="http://schemas.microsoft.com/office/drawing/2014/main" id="{DBCED1D0-F57C-4802-B2AF-7B4140D7F51F}"/>
              </a:ext>
            </a:extLst>
          </p:cNvPr>
          <p:cNvSpPr txBox="1">
            <a:spLocks/>
          </p:cNvSpPr>
          <p:nvPr/>
        </p:nvSpPr>
        <p:spPr>
          <a:xfrm>
            <a:off x="902529" y="5817825"/>
            <a:ext cx="9633748" cy="78199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code: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https://github.com/cmu-snap/SurgeProtector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AC45822-8A2C-46CD-B0CE-0FC91383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8" y="3835972"/>
            <a:ext cx="1646758" cy="1646758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6551AEE-1F66-C275-155C-EC4815F9E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7" y="3835972"/>
            <a:ext cx="1646758" cy="164675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9" name="Picture 8" descr="A picture containing sky, person, outdoor, grass&#10;&#10;Description automatically generated">
            <a:extLst>
              <a:ext uri="{FF2B5EF4-FFF2-40B4-BE49-F238E27FC236}">
                <a16:creationId xmlns:a16="http://schemas.microsoft.com/office/drawing/2014/main" id="{ACAD2CC9-89E3-E042-8017-9DECDC745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76" y="3835972"/>
            <a:ext cx="1697689" cy="164675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86534E-1E88-F8B3-2256-FA4251A61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6" y="3835972"/>
            <a:ext cx="1646758" cy="1646758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3" name="Picture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6C9EED85-255D-D71A-A7E1-5FA894894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65" y="3835972"/>
            <a:ext cx="1646758" cy="1646758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9413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6480C-99FA-4FA5-A9F8-C969A80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Heuristics: TCP Reassembly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E2624A0-C475-EB5B-A654-665860BDA500}"/>
              </a:ext>
            </a:extLst>
          </p:cNvPr>
          <p:cNvSpPr/>
          <p:nvPr/>
        </p:nvSpPr>
        <p:spPr>
          <a:xfrm>
            <a:off x="3134790" y="2989505"/>
            <a:ext cx="474189" cy="474189"/>
          </a:xfrm>
          <a:prstGeom prst="flowChartConnector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A48E91-6C71-3AD3-459F-48A9EEB126EB}"/>
              </a:ext>
            </a:extLst>
          </p:cNvPr>
          <p:cNvSpPr/>
          <p:nvPr/>
        </p:nvSpPr>
        <p:spPr>
          <a:xfrm>
            <a:off x="4436264" y="3016520"/>
            <a:ext cx="1375570" cy="420160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[100, 500)</a:t>
            </a:r>
          </a:p>
        </p:txBody>
      </p:sp>
      <p:pic>
        <p:nvPicPr>
          <p:cNvPr id="11" name="Graphic 10" descr="Programmer male with solid fill">
            <a:extLst>
              <a:ext uri="{FF2B5EF4-FFF2-40B4-BE49-F238E27FC236}">
                <a16:creationId xmlns:a16="http://schemas.microsoft.com/office/drawing/2014/main" id="{835348F5-5140-B070-2C24-ABCF5C71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7304" y="2767642"/>
            <a:ext cx="1002682" cy="1002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089D7-F017-31C2-BA6C-3249C0A0823C}"/>
              </a:ext>
            </a:extLst>
          </p:cNvPr>
          <p:cNvCxnSpPr>
            <a:cxnSpLocks/>
            <a:stCxn id="8" idx="6"/>
            <a:endCxn id="10" idx="1"/>
          </p:cNvCxnSpPr>
          <p:nvPr/>
        </p:nvCxnSpPr>
        <p:spPr>
          <a:xfrm>
            <a:off x="3608979" y="3226600"/>
            <a:ext cx="827285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3B10EC-37E6-4A4B-8914-A9D15E544956}"/>
              </a:ext>
            </a:extLst>
          </p:cNvPr>
          <p:cNvSpPr txBox="1"/>
          <p:nvPr/>
        </p:nvSpPr>
        <p:spPr>
          <a:xfrm>
            <a:off x="1413967" y="3751470"/>
            <a:ext cx="689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User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2A6662-5600-DB9C-FCC6-57820153E69F}"/>
              </a:ext>
            </a:extLst>
          </p:cNvPr>
          <p:cNvSpPr/>
          <p:nvPr/>
        </p:nvSpPr>
        <p:spPr>
          <a:xfrm>
            <a:off x="6238479" y="3016520"/>
            <a:ext cx="1375570" cy="420160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[1000, 1400)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124123-43B1-9E1A-6FCB-90136B5CE4C8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5811834" y="3226600"/>
            <a:ext cx="426645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B05F79-788F-67F2-6E2F-BCD0461AB21A}"/>
              </a:ext>
            </a:extLst>
          </p:cNvPr>
          <p:cNvSpPr txBox="1"/>
          <p:nvPr/>
        </p:nvSpPr>
        <p:spPr>
          <a:xfrm>
            <a:off x="1407089" y="5502775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User B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BE41E2B-E8EA-4C31-F84E-29687C792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2980" y="4369014"/>
            <a:ext cx="852634" cy="1140924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5341DE9-AA72-EE36-0BDD-C8A311F04A2E}"/>
              </a:ext>
            </a:extLst>
          </p:cNvPr>
          <p:cNvSpPr/>
          <p:nvPr/>
        </p:nvSpPr>
        <p:spPr>
          <a:xfrm>
            <a:off x="3132673" y="4694155"/>
            <a:ext cx="474189" cy="474189"/>
          </a:xfrm>
          <a:prstGeom prst="flowChartConnector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96B87-0D74-E8EF-6F08-8E637C8C9299}"/>
              </a:ext>
            </a:extLst>
          </p:cNvPr>
          <p:cNvSpPr/>
          <p:nvPr/>
        </p:nvSpPr>
        <p:spPr>
          <a:xfrm>
            <a:off x="3868543" y="47211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 2)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4D77C6-1765-215D-22A7-7B7E541FF6F6}"/>
              </a:ext>
            </a:extLst>
          </p:cNvPr>
          <p:cNvCxnSpPr>
            <a:cxnSpLocks/>
            <a:stCxn id="20" idx="6"/>
            <a:endCxn id="21" idx="1"/>
          </p:cNvCxnSpPr>
          <p:nvPr/>
        </p:nvCxnSpPr>
        <p:spPr>
          <a:xfrm>
            <a:off x="3606862" y="4931250"/>
            <a:ext cx="261681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DFBB577-E6D8-2A7F-49EB-2EA812B84F08}"/>
              </a:ext>
            </a:extLst>
          </p:cNvPr>
          <p:cNvSpPr/>
          <p:nvPr/>
        </p:nvSpPr>
        <p:spPr>
          <a:xfrm>
            <a:off x="4818009" y="47211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[3, 4)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043EFC-04A8-56D1-D607-0A19B957ECF8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4556328" y="4931250"/>
            <a:ext cx="261681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77FC2DC-17FD-71CF-E8F3-C62A135474AB}"/>
              </a:ext>
            </a:extLst>
          </p:cNvPr>
          <p:cNvSpPr/>
          <p:nvPr/>
        </p:nvSpPr>
        <p:spPr>
          <a:xfrm>
            <a:off x="5766501" y="47211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[5, 6)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4DD51-121C-4570-8625-A34F3C403CB5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5505794" y="49312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2AE0A-6983-F082-D6F0-F041F6834D31}"/>
              </a:ext>
            </a:extLst>
          </p:cNvPr>
          <p:cNvSpPr/>
          <p:nvPr/>
        </p:nvSpPr>
        <p:spPr>
          <a:xfrm>
            <a:off x="6714993" y="47211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[7, 8)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E3E9B6-9326-88AB-7482-6C845A165F1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6454286" y="49312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73AE73-F864-369E-CEF3-DC4F439D7D6B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7402778" y="49312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88563E-17CB-2CA9-B1D5-61B49090840A}"/>
              </a:ext>
            </a:extLst>
          </p:cNvPr>
          <p:cNvSpPr/>
          <p:nvPr/>
        </p:nvSpPr>
        <p:spPr>
          <a:xfrm>
            <a:off x="8214260" y="4720614"/>
            <a:ext cx="921273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[71, 72)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ABB85F-73A6-1C74-D88F-CCEF029DDEB4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953553" y="4930694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058D397-B85A-B3A4-B8A5-979BEEAA4A13}"/>
              </a:ext>
            </a:extLst>
          </p:cNvPr>
          <p:cNvSpPr txBox="1"/>
          <p:nvPr/>
        </p:nvSpPr>
        <p:spPr>
          <a:xfrm>
            <a:off x="7626417" y="4720614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2DA77EB-2238-29DF-7505-01271F0A1718}"/>
              </a:ext>
            </a:extLst>
          </p:cNvPr>
          <p:cNvSpPr txBox="1">
            <a:spLocks/>
          </p:cNvSpPr>
          <p:nvPr/>
        </p:nvSpPr>
        <p:spPr>
          <a:xfrm>
            <a:off x="838200" y="1711810"/>
            <a:ext cx="10855387" cy="87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job size is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out-of-order linked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that flow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Upper-bounds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true job size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6FFBCA80-382C-ED16-C13A-CE2E09097B29}"/>
              </a:ext>
            </a:extLst>
          </p:cNvPr>
          <p:cNvSpPr txBox="1">
            <a:spLocks/>
          </p:cNvSpPr>
          <p:nvPr/>
        </p:nvSpPr>
        <p:spPr>
          <a:xfrm>
            <a:off x="7874725" y="2981854"/>
            <a:ext cx="2132701" cy="48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Est. job size: 2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AC7662B-9E10-D3A6-6B54-53A70910223E}"/>
              </a:ext>
            </a:extLst>
          </p:cNvPr>
          <p:cNvSpPr txBox="1">
            <a:spLocks/>
          </p:cNvSpPr>
          <p:nvPr/>
        </p:nvSpPr>
        <p:spPr>
          <a:xfrm>
            <a:off x="9469153" y="4676721"/>
            <a:ext cx="2132701" cy="1230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Est. job size: 36</a:t>
            </a:r>
          </a:p>
        </p:txBody>
      </p:sp>
    </p:spTree>
    <p:extLst>
      <p:ext uri="{BB962C8B-B14F-4D97-AF65-F5344CB8AC3E}">
        <p14:creationId xmlns:p14="http://schemas.microsoft.com/office/powerpoint/2010/main" val="247560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6480C-99FA-4FA5-A9F8-C969A80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Heuristics: TCP Reassembly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AE752D8D-6B14-4808-8B94-258075AB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2" y="1975897"/>
            <a:ext cx="11084816" cy="31947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491AF-A4D6-665C-1762-EBCB1095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91" y="5572544"/>
            <a:ext cx="10855387" cy="9859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heuristic is accurate for innocent jobs, so despite knowing the actual and estimated job size distributions, the adversary can’t subvert it to a high degree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50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6480C-99FA-4FA5-A9F8-C969A80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135E45-EC5B-5A31-6BA6-78F4170C4A8B}"/>
              </a:ext>
            </a:extLst>
          </p:cNvPr>
          <p:cNvSpPr txBox="1">
            <a:spLocks/>
          </p:cNvSpPr>
          <p:nvPr/>
        </p:nvSpPr>
        <p:spPr>
          <a:xfrm>
            <a:off x="838200" y="1711810"/>
            <a:ext cx="10855387" cy="87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86BFA1-8AAE-5484-6A3A-FA350E063EF7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08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Starvation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WSJF is work-conserving, so starvation-free when the system is underloaded or at capacity (normal operating conditions)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drop traffic when under attack (we have to!), but overall this is done in a way that minimizes the loss in goodput</a:t>
            </a:r>
          </a:p>
          <a:p>
            <a:pPr marL="0" indent="0">
              <a:buNone/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fairness guarantees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this isn’t fundamental! For example, two preliminary ideas:</a:t>
            </a:r>
          </a:p>
          <a:p>
            <a:pPr marL="457200" lvl="1" indent="-1730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Use FQ initially, switch to WSJF when goodput drops below some watermark</a:t>
            </a:r>
          </a:p>
          <a:p>
            <a:pPr marL="457200" lvl="1" indent="-1730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Randomly choose between the top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% flows to serve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fairness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where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a function of the goodput loss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ACA mitigation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(Courtesy Aditya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Akella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59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1FDB-9334-4A84-BAF2-35A3E8F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515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Potency of DoS Attacks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75DE2AF-2A59-4027-974B-C3D748AF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372"/>
            <a:ext cx="10153382" cy="5388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ACAs can be significantly more potent than Volumetric or Amplification Attacks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003A575-F794-4817-86BB-D34EB906C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30546"/>
              </p:ext>
            </p:extLst>
          </p:nvPr>
        </p:nvGraphicFramePr>
        <p:xfrm>
          <a:off x="1756297" y="2779347"/>
          <a:ext cx="7332558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3815">
                  <a:extLst>
                    <a:ext uri="{9D8B030D-6E8A-4147-A177-3AD203B41FA5}">
                      <a16:colId xmlns:a16="http://schemas.microsoft.com/office/drawing/2014/main" val="1911339757"/>
                    </a:ext>
                  </a:extLst>
                </a:gridCol>
                <a:gridCol w="3328743">
                  <a:extLst>
                    <a:ext uri="{9D8B030D-6E8A-4147-A177-3AD203B41FA5}">
                      <a16:colId xmlns:a16="http://schemas.microsoft.com/office/drawing/2014/main" val="3016710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Attack 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Innocent traffic (bps) displaced for every 1 bps of attack traffic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80852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8EAA656-FC41-4D80-ADCD-A767610B0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0802"/>
              </p:ext>
            </p:extLst>
          </p:nvPr>
        </p:nvGraphicFramePr>
        <p:xfrm>
          <a:off x="1756299" y="3408521"/>
          <a:ext cx="7332559" cy="41909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09058">
                  <a:extLst>
                    <a:ext uri="{9D8B030D-6E8A-4147-A177-3AD203B41FA5}">
                      <a16:colId xmlns:a16="http://schemas.microsoft.com/office/drawing/2014/main" val="2232450112"/>
                    </a:ext>
                  </a:extLst>
                </a:gridCol>
                <a:gridCol w="3323501">
                  <a:extLst>
                    <a:ext uri="{9D8B030D-6E8A-4147-A177-3AD203B41FA5}">
                      <a16:colId xmlns:a16="http://schemas.microsoft.com/office/drawing/2014/main" val="3726406330"/>
                    </a:ext>
                  </a:extLst>
                </a:gridCol>
              </a:tblGrid>
              <a:tr h="4190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Volumetric Attacks (e.g., DDoS)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04905"/>
                  </a:ext>
                </a:extLst>
              </a:tr>
            </a:tbl>
          </a:graphicData>
        </a:graphic>
      </p:graphicFrame>
      <p:graphicFrame>
        <p:nvGraphicFramePr>
          <p:cNvPr id="28" name="Table 8">
            <a:extLst>
              <a:ext uri="{FF2B5EF4-FFF2-40B4-BE49-F238E27FC236}">
                <a16:creationId xmlns:a16="http://schemas.microsoft.com/office/drawing/2014/main" id="{7E0BDE81-781A-498E-BBDC-1CBDE9774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34733"/>
              </p:ext>
            </p:extLst>
          </p:nvPr>
        </p:nvGraphicFramePr>
        <p:xfrm>
          <a:off x="1756300" y="3832209"/>
          <a:ext cx="7332560" cy="41909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009058">
                  <a:extLst>
                    <a:ext uri="{9D8B030D-6E8A-4147-A177-3AD203B41FA5}">
                      <a16:colId xmlns:a16="http://schemas.microsoft.com/office/drawing/2014/main" val="2232450112"/>
                    </a:ext>
                  </a:extLst>
                </a:gridCol>
                <a:gridCol w="3323502">
                  <a:extLst>
                    <a:ext uri="{9D8B030D-6E8A-4147-A177-3AD203B41FA5}">
                      <a16:colId xmlns:a16="http://schemas.microsoft.com/office/drawing/2014/main" val="3726406330"/>
                    </a:ext>
                  </a:extLst>
                </a:gridCol>
              </a:tblGrid>
              <a:tr h="4190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Amplification Attacks (e.g., DNS)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 – 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04905"/>
                  </a:ext>
                </a:extLst>
              </a:tr>
            </a:tbl>
          </a:graphicData>
        </a:graphic>
      </p:graphicFrame>
      <p:graphicFrame>
        <p:nvGraphicFramePr>
          <p:cNvPr id="29" name="Table 8">
            <a:extLst>
              <a:ext uri="{FF2B5EF4-FFF2-40B4-BE49-F238E27FC236}">
                <a16:creationId xmlns:a16="http://schemas.microsoft.com/office/drawing/2014/main" id="{669FBCE1-C0BA-4744-B781-8C1EF71AB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59471"/>
              </p:ext>
            </p:extLst>
          </p:nvPr>
        </p:nvGraphicFramePr>
        <p:xfrm>
          <a:off x="1756299" y="4208522"/>
          <a:ext cx="7332560" cy="41909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009058">
                  <a:extLst>
                    <a:ext uri="{9D8B030D-6E8A-4147-A177-3AD203B41FA5}">
                      <a16:colId xmlns:a16="http://schemas.microsoft.com/office/drawing/2014/main" val="2232450112"/>
                    </a:ext>
                  </a:extLst>
                </a:gridCol>
                <a:gridCol w="3323502">
                  <a:extLst>
                    <a:ext uri="{9D8B030D-6E8A-4147-A177-3AD203B41FA5}">
                      <a16:colId xmlns:a16="http://schemas.microsoft.com/office/drawing/2014/main" val="3726406330"/>
                    </a:ext>
                  </a:extLst>
                </a:gridCol>
              </a:tblGrid>
              <a:tr h="41909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(Pigasus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184K (TSE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04905"/>
                  </a:ext>
                </a:extLst>
              </a:tr>
            </a:tbl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CFD9240-2B4C-4992-85EB-4969CAFCCA4C}"/>
              </a:ext>
            </a:extLst>
          </p:cNvPr>
          <p:cNvSpPr txBox="1">
            <a:spLocks/>
          </p:cNvSpPr>
          <p:nvPr/>
        </p:nvSpPr>
        <p:spPr>
          <a:xfrm>
            <a:off x="838200" y="5072423"/>
            <a:ext cx="10304614" cy="131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Zhipeng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"Achieving 100gbps intrusion prevention on a single server."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14th USENIX Symposium on Operating Systems Design and Implementation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(OSDI 20). 2020.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Csikor, </a:t>
            </a:r>
            <a:r>
              <a:rPr lang="en-US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Levente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 al. "Tuple space explosion: A denial-of-service attack against a software packet classifier." </a:t>
            </a: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15th International Conference on Emerging Networking Experiments And Technologies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2019.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FB8F-1DB2-486A-B81B-1E8CCD2F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Adversary-Proof Heap: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Queue</a:t>
            </a:r>
          </a:p>
        </p:txBody>
      </p:sp>
      <p:pic>
        <p:nvPicPr>
          <p:cNvPr id="6" name="Picture 5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6A84FFEA-8F71-4F6A-42B1-AA8CC8842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88" y="1732730"/>
            <a:ext cx="6458623" cy="4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7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D0CD67-C856-4905-B93E-569F21F5E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1073" y="2778933"/>
            <a:ext cx="1202415" cy="120241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5DED274-FB5C-492F-A8A9-3592D4E37006}"/>
              </a:ext>
            </a:extLst>
          </p:cNvPr>
          <p:cNvSpPr/>
          <p:nvPr/>
        </p:nvSpPr>
        <p:spPr>
          <a:xfrm>
            <a:off x="4844178" y="2514826"/>
            <a:ext cx="1586615" cy="158661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11048-D9B6-40DE-955F-E531FC7998F5}"/>
              </a:ext>
            </a:extLst>
          </p:cNvPr>
          <p:cNvCxnSpPr>
            <a:cxnSpLocks/>
          </p:cNvCxnSpPr>
          <p:nvPr/>
        </p:nvCxnSpPr>
        <p:spPr>
          <a:xfrm>
            <a:off x="5976938" y="2589609"/>
            <a:ext cx="1343025" cy="6727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8C207A-B1C6-48BA-916B-20462594B407}"/>
              </a:ext>
            </a:extLst>
          </p:cNvPr>
          <p:cNvCxnSpPr>
            <a:cxnSpLocks/>
          </p:cNvCxnSpPr>
          <p:nvPr/>
        </p:nvCxnSpPr>
        <p:spPr>
          <a:xfrm flipV="1">
            <a:off x="5933077" y="3473450"/>
            <a:ext cx="1375773" cy="5722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99D9898-3A4A-838E-401D-B8C72B9E54A1}"/>
              </a:ext>
            </a:extLst>
          </p:cNvPr>
          <p:cNvSpPr/>
          <p:nvPr/>
        </p:nvSpPr>
        <p:spPr>
          <a:xfrm>
            <a:off x="2125198" y="3161820"/>
            <a:ext cx="69077" cy="373183"/>
          </a:xfrm>
          <a:prstGeom prst="rect">
            <a:avLst/>
          </a:prstGeom>
          <a:solidFill>
            <a:srgbClr val="E66101"/>
          </a:solidFill>
          <a:ln w="3175"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DC3C30-1051-C242-E8BD-7C5DB1D44CB0}"/>
              </a:ext>
            </a:extLst>
          </p:cNvPr>
          <p:cNvSpPr/>
          <p:nvPr/>
        </p:nvSpPr>
        <p:spPr>
          <a:xfrm>
            <a:off x="1340645" y="2338520"/>
            <a:ext cx="1048880" cy="186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BB5749-467B-944C-1555-3FE48CBB31F0}"/>
              </a:ext>
            </a:extLst>
          </p:cNvPr>
          <p:cNvSpPr/>
          <p:nvPr/>
        </p:nvSpPr>
        <p:spPr>
          <a:xfrm>
            <a:off x="9803970" y="3162745"/>
            <a:ext cx="612948" cy="347101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821486-488A-4FF5-B4B8-51874594D04A}"/>
              </a:ext>
            </a:extLst>
          </p:cNvPr>
          <p:cNvSpPr/>
          <p:nvPr/>
        </p:nvSpPr>
        <p:spPr>
          <a:xfrm>
            <a:off x="9784232" y="1508126"/>
            <a:ext cx="782112" cy="3664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Lightning bolt with solid fill">
            <a:extLst>
              <a:ext uri="{FF2B5EF4-FFF2-40B4-BE49-F238E27FC236}">
                <a16:creationId xmlns:a16="http://schemas.microsoft.com/office/drawing/2014/main" id="{2A560391-EA1D-BE8E-E50A-6FEF87A60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4883" y="2646277"/>
            <a:ext cx="677314" cy="677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11FDB-9334-4A84-BAF2-35A3E8F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515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Algorithmic Complexity Attacks (ACAs)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2E67F0-9827-447A-BBBB-5332F7C0D7C5}"/>
              </a:ext>
            </a:extLst>
          </p:cNvPr>
          <p:cNvCxnSpPr>
            <a:cxnSpLocks/>
          </p:cNvCxnSpPr>
          <p:nvPr/>
        </p:nvCxnSpPr>
        <p:spPr>
          <a:xfrm>
            <a:off x="2333625" y="3336294"/>
            <a:ext cx="2347948" cy="0"/>
          </a:xfrm>
          <a:prstGeom prst="straightConnector1">
            <a:avLst/>
          </a:prstGeom>
          <a:ln w="28575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92D194-AC8C-4F1B-93EB-50A5761D2114}"/>
              </a:ext>
            </a:extLst>
          </p:cNvPr>
          <p:cNvSpPr txBox="1"/>
          <p:nvPr/>
        </p:nvSpPr>
        <p:spPr>
          <a:xfrm>
            <a:off x="2673115" y="2922455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Worst-case 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BEC36-7321-41DF-866C-9D3036DA8854}"/>
              </a:ext>
            </a:extLst>
          </p:cNvPr>
          <p:cNvSpPr txBox="1"/>
          <p:nvPr/>
        </p:nvSpPr>
        <p:spPr>
          <a:xfrm>
            <a:off x="4360947" y="4140064"/>
            <a:ext cx="25026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Algorithm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(Worst case time-complexity &gt;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Average-case time-complexity)</a:t>
            </a:r>
          </a:p>
        </p:txBody>
      </p:sp>
      <p:pic>
        <p:nvPicPr>
          <p:cNvPr id="13" name="Graphic 12" descr="Hourglass 90% with solid fill">
            <a:extLst>
              <a:ext uri="{FF2B5EF4-FFF2-40B4-BE49-F238E27FC236}">
                <a16:creationId xmlns:a16="http://schemas.microsoft.com/office/drawing/2014/main" id="{F949589F-CA7D-4E2E-B601-707574E18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3741" y="2056291"/>
            <a:ext cx="914400" cy="91440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A4BC2-D22A-4A60-B309-4152A5F1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309" y="5393757"/>
            <a:ext cx="10153382" cy="9377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NFs are inherently vulnerable to ACAs,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TCP reassembly, regex-based DPI, exact packet classification (TSS), decompression,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ED1E4F-273B-4E2C-B7F8-4EFDDFF0D61B}"/>
              </a:ext>
            </a:extLst>
          </p:cNvPr>
          <p:cNvSpPr txBox="1"/>
          <p:nvPr/>
        </p:nvSpPr>
        <p:spPr>
          <a:xfrm>
            <a:off x="1472908" y="373210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24" name="Graphic 23" descr="Programmer male with solid fill">
            <a:extLst>
              <a:ext uri="{FF2B5EF4-FFF2-40B4-BE49-F238E27FC236}">
                <a16:creationId xmlns:a16="http://schemas.microsoft.com/office/drawing/2014/main" id="{9C62AFD9-C260-463F-927F-6B8ECC2F19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47800" y="1685842"/>
            <a:ext cx="1002682" cy="1002680"/>
          </a:xfrm>
          <a:prstGeom prst="rect">
            <a:avLst/>
          </a:prstGeom>
        </p:spPr>
      </p:pic>
      <p:pic>
        <p:nvPicPr>
          <p:cNvPr id="25" name="Graphic 24" descr="Programmer female with solid fill">
            <a:extLst>
              <a:ext uri="{FF2B5EF4-FFF2-40B4-BE49-F238E27FC236}">
                <a16:creationId xmlns:a16="http://schemas.microsoft.com/office/drawing/2014/main" id="{40771F9B-E0D2-4E42-9ECB-3BCFF9DAC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47800" y="2677250"/>
            <a:ext cx="1002682" cy="1002680"/>
          </a:xfrm>
          <a:prstGeom prst="rect">
            <a:avLst/>
          </a:prstGeom>
        </p:spPr>
      </p:pic>
      <p:pic>
        <p:nvPicPr>
          <p:cNvPr id="38" name="Graphic 37" descr="Server with solid fill">
            <a:extLst>
              <a:ext uri="{FF2B5EF4-FFF2-40B4-BE49-F238E27FC236}">
                <a16:creationId xmlns:a16="http://schemas.microsoft.com/office/drawing/2014/main" id="{1BA5A0BF-C952-4FC6-A9A8-AF4EC15D70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44507" y="2912172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72D2E0-3C9F-4003-9E3A-7EA339F9AB8F}"/>
              </a:ext>
            </a:extLst>
          </p:cNvPr>
          <p:cNvSpPr txBox="1"/>
          <p:nvPr/>
        </p:nvSpPr>
        <p:spPr>
          <a:xfrm>
            <a:off x="9363030" y="4694062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Innocent Users</a:t>
            </a:r>
          </a:p>
        </p:txBody>
      </p:sp>
      <p:pic>
        <p:nvPicPr>
          <p:cNvPr id="41" name="Graphic 40" descr="Programmer female with solid fill">
            <a:extLst>
              <a:ext uri="{FF2B5EF4-FFF2-40B4-BE49-F238E27FC236}">
                <a16:creationId xmlns:a16="http://schemas.microsoft.com/office/drawing/2014/main" id="{7C3AB03B-05F3-4FDB-AFC0-6261EA207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47800" y="3673017"/>
            <a:ext cx="1002682" cy="10026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6E6D208-E532-46F3-9568-9A6F2320AE0D}"/>
              </a:ext>
            </a:extLst>
          </p:cNvPr>
          <p:cNvSpPr txBox="1"/>
          <p:nvPr/>
        </p:nvSpPr>
        <p:spPr>
          <a:xfrm>
            <a:off x="7042423" y="3924563"/>
            <a:ext cx="13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NF (Victim)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E942807-84EA-445B-B75D-2E67738751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38584" y="2621913"/>
            <a:ext cx="852634" cy="114092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00447-DDCF-7F84-517B-24509A6C8694}"/>
              </a:ext>
            </a:extLst>
          </p:cNvPr>
          <p:cNvCxnSpPr>
            <a:cxnSpLocks/>
          </p:cNvCxnSpPr>
          <p:nvPr/>
        </p:nvCxnSpPr>
        <p:spPr>
          <a:xfrm flipH="1">
            <a:off x="8096250" y="3336296"/>
            <a:ext cx="1587500" cy="0"/>
          </a:xfrm>
          <a:prstGeom prst="straightConnector1">
            <a:avLst/>
          </a:prstGeom>
          <a:ln w="76200" cap="sq">
            <a:solidFill>
              <a:srgbClr val="5E3C99"/>
            </a:solidFill>
            <a:miter lim="800000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BA7CCA4-20C1-2D46-C78E-5C73974CD890}"/>
              </a:ext>
            </a:extLst>
          </p:cNvPr>
          <p:cNvSpPr/>
          <p:nvPr/>
        </p:nvSpPr>
        <p:spPr>
          <a:xfrm rot="16200000">
            <a:off x="5250928" y="1353521"/>
            <a:ext cx="7731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00115 L 0.01355 -0.00115 C 0.02305 -0.00092 0.03269 -0.00115 0.04232 -0.00069 C 0.04336 -0.00046 0.0444 0.0007 0.04545 0.0007 L 0.078 -4.44444E-6 C 0.08086 -0.00023 0.0836 -0.00023 0.08633 -0.00069 C 0.08724 -0.00069 0.09532 -0.0037 0.09545 -0.0037 C 0.09675 -0.00416 0.09792 -0.00532 0.09922 -0.00555 C 0.10091 -0.00601 0.10274 -0.00601 0.10443 -0.00625 C 0.10573 -0.00625 0.10703 -0.00671 0.10821 -0.00671 L 0.19089 -0.0074 C 0.20339 -0.0081 0.20782 -0.00833 0.22214 -0.00995 C 0.22266 -0.00995 0.22305 -0.01041 0.22357 -0.01041 L 0.2267 -0.0118 C 0.22748 -0.01296 0.22826 -0.01435 0.22904 -0.0155 C 0.22982 -0.01643 0.2306 -0.01689 0.23112 -0.01782 C 0.23998 -0.03125 0.23633 -0.025 0.2405 -0.03449 C 0.24115 -0.03588 0.2418 -0.03703 0.24232 -0.03819 C 0.24297 -0.03981 0.24336 -0.04166 0.24401 -0.04328 C 0.24466 -0.0449 0.24545 -0.04652 0.2461 -0.04814 C 0.24688 -0.05023 0.24727 -0.05254 0.24818 -0.05439 C 0.24909 -0.05625 0.25039 -0.0574 0.25131 -0.05925 C 0.25183 -0.06041 0.25196 -0.06226 0.25274 -0.06296 C 0.25417 -0.06458 0.25599 -0.06481 0.25756 -0.0662 C 0.26042 -0.06828 0.25821 -0.06782 0.26133 -0.0699 C 0.26289 -0.0706 0.26745 -0.07199 0.26862 -0.07222 C 0.27058 -0.07268 0.27578 -0.07407 0.2767 -0.07407 C 0.27904 -0.07453 0.28151 -0.07453 0.28399 -0.07476 C 0.29362 -0.07361 0.30326 -0.07407 0.31276 -0.07175 C 0.31576 -0.07083 0.3211 -0.0655 0.3211 -0.0655 C 0.32292 -0.06064 0.32513 -0.05648 0.3267 -0.05115 C 0.33073 -0.0375 0.3293 -0.0287 0.32696 -0.01226 C 0.32683 -0.01064 0.32552 -0.00995 0.32487 -0.00856 C 0.32448 -0.00763 0.32461 -0.00555 0.32383 -0.00486 C 0.32227 -0.0037 0.32045 -0.00393 0.31862 -0.0037 C 0.31472 -0.00324 0.31081 -0.00324 0.3069 -0.003 C 0.30326 -0.0037 0.29961 -0.0037 0.2961 -0.00486 C 0.29388 -0.00555 0.29193 -0.00763 0.28985 -0.00856 C 0.28855 -0.00925 0.28711 -0.00949 0.28568 -0.00995 C 0.28321 -0.00856 0.2806 -0.00833 0.27839 -0.00625 C 0.27761 -0.00532 0.27761 -0.00347 0.27735 -0.00185 C 0.27696 0.00093 0.2767 0.00394 0.27631 0.00672 C 0.27644 0.01575 0.27631 0.025 0.2767 0.03403 C 0.27696 0.04144 0.278 0.04885 0.27839 0.05625 C 0.27865 0.06019 0.27865 0.06412 0.27904 0.06783 C 0.2793 0.06991 0.28073 0.0757 0.28216 0.07662 C 0.28347 0.07732 0.28477 0.07709 0.28607 0.07709 C 0.31589 0.07292 0.30052 0.08519 0.30443 0.06968 C 0.30521 0.06667 0.30625 0.06412 0.30716 0.06112 C 0.30769 0.05811 0.30834 0.0551 0.3086 0.05186 C 0.3099 0.03936 0.31042 0.02315 0.30925 0.01112 C 0.30912 0.0088 0.30769 0.00741 0.3069 0.00556 C 0.30391 -0.00069 0.30534 0.00186 0.30196 -0.00254 C 0.29974 -0.00555 0.30105 -0.00439 0.29922 -0.00555 C 0.29727 -0.00486 0.28841 -0.00393 0.28529 0.00116 C 0.28425 0.00325 0.28347 0.00579 0.28256 0.00811 C 0.28099 0.01551 0.28099 0.01412 0.28047 0.02223 C 0.28021 0.02639 0.28138 0.03172 0.27982 0.0345 C 0.27657 0.04051 0.26615 0.04075 0.26211 0.04144 C 0.25612 0.04028 0.24519 0.04561 0.24154 0.03264 C 0.24037 0.02825 0.23972 0.02315 0.23881 0.01852 C 0.23855 0.01158 0.23815 0.00463 0.23815 -0.00254 C 0.23802 -0.00601 0.23789 -0.00972 0.23841 -0.01296 C 0.23894 -0.0155 0.24128 -0.0199 0.24297 -0.02106 C 0.24427 -0.02175 0.24571 -0.02245 0.24714 -0.02291 C 0.25052 -0.02407 0.25378 -0.02523 0.25716 -0.02592 C 0.26224 -0.02685 0.26745 -0.02708 0.27253 -0.02777 C 0.27709 -0.02939 0.28125 -0.03055 0.28568 -0.03449 C 0.28763 -0.03634 0.2892 -0.03958 0.29089 -0.04189 C 0.29154 -0.04444 0.29258 -0.04675 0.29297 -0.0493 C 0.29414 -0.05787 0.29336 -0.0662 0.2905 -0.07361 C 0.28972 -0.07569 0.28802 -0.07638 0.28672 -0.07777 C 0.28125 -0.08449 0.2849 -0.08194 0.27878 -0.08472 C 0.27539 -0.08356 0.27188 -0.08356 0.26862 -0.08148 C 0.26758 -0.08078 0.26693 -0.07893 0.26628 -0.07731 C 0.2642 -0.07222 0.26302 -0.06643 0.26172 -0.06064 C 0.26055 -0.04421 0.25951 -0.03773 0.26381 -0.01666 C 0.26498 -0.01088 0.26823 -0.0074 0.27071 -0.003 C 0.27162 -0.00162 0.27266 -4.44444E-6 0.27383 0.0007 C 0.27631 0.00186 0.27904 0.00139 0.28151 0.00186 C 0.28607 0.00024 0.2905 -0.00162 0.29506 -0.003 C 0.29675 -0.0037 0.29857 -0.00439 0.30026 -0.00439 C 0.3017 -0.00439 0.303 -0.00347 0.30443 -0.003 C 0.30547 -0.00162 0.30664 -0.00046 0.30756 0.00116 C 0.31068 0.00741 0.31081 0.00996 0.31237 0.01737 C 0.3125 0.02593 0.31276 0.0345 0.31276 0.04329 C 0.31276 0.05394 0.31394 0.06528 0.30964 0.07408 C 0.30834 0.07662 0.30664 0.07848 0.30482 0.07963 C 0.30339 0.08056 0.30183 0.0801 0.30026 0.08033 C 0.29792 0.07848 0.29545 0.07732 0.29336 0.07477 C 0.2892 0.06968 0.28763 0.06389 0.28503 0.05672 C 0.28516 0.03982 0.28529 0.02269 0.28529 0.00556 C 0.28529 -0.01736 0.28881 -0.01481 0.28151 -0.01597 C 0.27982 -0.01388 0.27761 -0.01226 0.27631 -0.00925 C 0.27409 -0.0037 0.26771 0.02686 0.26654 0.03079 C 0.26524 0.03565 0.26615 0.0338 0.26381 0.03704 C 0.2612 0.03565 0.25834 0.03473 0.25586 0.03264 C 0.25456 0.03172 0.25365 0.02987 0.25274 0.02848 C 0.25131 0.02616 0.25 0.02408 0.24883 0.02153 C 0.24688 0.01713 0.24414 0.00811 0.24297 0.00301 C 0.24245 0.00116 0.24232 -0.00092 0.24193 -0.003 C 0.24245 -0.01041 0.24206 -0.01828 0.24336 -0.02523 C 0.24388 -0.02847 0.24571 -0.03055 0.24714 -0.03263 C 0.25078 -0.03842 0.25091 -0.0375 0.25508 -0.03888 C 0.26107 -0.0375 0.26706 -0.0368 0.27279 -0.03449 C 0.27591 -0.03356 0.27852 -0.02939 0.28151 -0.02893 C 0.28659 -0.02847 0.29167 -0.03078 0.29675 -0.03148 C 0.29792 -0.03402 0.29948 -0.03588 0.30026 -0.03888 C 0.30274 -0.04884 0.30365 -0.06226 0.30235 -0.07291 C 0.30209 -0.07476 0.30078 -0.07592 0.29987 -0.07731 C 0.29896 -0.07893 0.29792 -0.08078 0.29675 -0.08217 C 0.28711 -0.09467 0.30313 -0.07152 0.29258 -0.08703 C 0.28282 -0.0824 0.27878 -0.08588 0.27487 -0.0699 C 0.27409 -0.06666 0.27448 -0.06273 0.27422 -0.05925 C 0.27409 -0.05416 0.2737 -0.04907 0.27383 -0.04375 C 0.27435 -0.02893 0.27552 -0.02939 0.27735 -0.01597 C 0.27865 -0.00671 0.27904 0.00463 0.27982 0.01366 C 0.2806 0.02315 0.28164 0.03241 0.28256 0.0419 C 0.28308 0.04723 0.28399 0.05811 0.28399 0.05811 C 0.28334 0.06389 0.28425 0.07061 0.28216 0.07524 C 0.28047 0.0794 0.26862 0.07246 0.26836 0.07223 C 0.26654 0.06968 0.26433 0.06737 0.26276 0.06412 C 0.26042 0.05926 0.25287 0.0419 0.25026 0.03218 C 0.24922 0.02801 0.24844 0.02385 0.24753 0.01968 C 0.24714 0.00579 0.24636 -0.01273 0.24779 -0.02523 C 0.24844 -0.03009 0.25339 -0.03842 0.25547 -0.04189 C 0.2612 -0.03634 0.26446 -0.03356 0.2694 -0.02708 C 0.27071 -0.02546 0.27188 -0.02338 0.27318 -0.02152 C 0.27748 -0.01574 0.28373 -0.00763 0.28881 -0.00486 C 0.29219 -0.00324 0.29571 -0.0037 0.29922 -0.003 C 0.31355 -0.00787 0.31485 -0.00138 0.3211 -0.01921 C 0.32214 -0.02199 0.32253 -0.02523 0.32318 -0.02847 C 0.32383 -0.04004 0.32474 -0.0449 0.32253 -0.0574 C 0.32162 -0.06203 0.31758 -0.06643 0.3155 -0.06851 C 0.30677 -0.07731 0.30977 -0.07615 0.30339 -0.07731 C 0.29922 -0.07662 0.29167 -0.07824 0.28737 -0.07222 C 0.2862 -0.0706 0.28529 -0.06805 0.28425 -0.0662 C 0.28373 -0.06296 0.28269 -0.06018 0.28256 -0.05671 C 0.28256 -0.0537 0.28308 0.0426 0.28047 0.06112 C 0.27748 0.08334 0.27748 0.08241 0.27149 0.08473 C 0.2698 0.07987 0.26888 0.07431 0.26654 0.07037 C 0.26433 0.06644 0.26172 0.06297 0.25964 0.05857 C 0.25873 0.05672 0.25795 0.05463 0.2569 0.05301 C 0.25586 0.05162 0.25443 0.05093 0.25339 0.04931 C 0.24792 0.04098 0.24649 0.0375 0.24297 0.02662 C 0.24232 0.02431 0.2418 0.022 0.24128 0.01968 C 0.24115 0.01783 0.23985 -4.44444E-6 0.23985 -0.00115 C 0.23998 -0.00879 0.24024 -0.0162 0.24128 -0.02338 C 0.2418 -0.02754 0.24349 -0.03101 0.24466 -0.03449 C 0.24558 -0.03726 0.24727 -0.04328 0.24961 -0.04444 C 0.25091 -0.04513 0.25235 -0.0449 0.25378 -0.04513 L 0.25899 -0.0456 C 0.26341 -0.04421 0.2694 -0.04375 0.27357 -0.03819 C 0.275 -0.03634 0.27631 -0.03402 0.27735 -0.03148 C 0.28073 -0.02361 0.27865 -0.02361 0.28112 -0.01365 C 0.28177 -0.01111 0.28243 -0.00763 0.28399 -0.00671 C 0.29597 -0.00069 0.28711 -0.00463 0.31107 -0.00185 C 0.31172 0.0007 0.3125 0.00301 0.31315 0.00556 C 0.31745 0.02524 0.31719 0.04098 0.31341 0.06482 C 0.3125 0.07107 0.3086 0.075 0.30547 0.07848 C 0.30365 0.08056 0.30131 0.0801 0.29922 0.08079 C 0.29506 0.08033 0.29076 0.08079 0.28672 0.07894 C 0.28529 0.07848 0.28425 0.07593 0.28321 0.07408 C 0.28243 0.07269 0.2819 0.07084 0.28112 0.06922 C 0.28047 0.0676 0.27982 0.06621 0.27904 0.06482 C 0.27865 0.0125 0.28685 0.01065 0.26068 0.03033 C 0.24414 0.0426 0.26381 0.03218 0.25404 0.03704 C 0.25222 0.03426 0.25026 0.03195 0.24857 0.02894 C 0.24714 0.02662 0.2444 0.01806 0.24362 0.01598 C 0.2431 0.01204 0.24232 0.00787 0.24193 0.00371 C 0.24128 -0.00439 0.24141 -0.01851 0.24297 -0.02592 C 0.24375 -0.02939 0.24532 -0.03217 0.24675 -0.03449 C 0.24792 -0.03634 0.24922 -0.03796 0.25065 -0.03888 C 0.25235 -0.04004 0.2543 -0.04004 0.25612 -0.04074 C 0.25834 -0.04027 0.26068 -0.04074 0.26276 -0.03958 C 0.26524 -0.03819 0.27058 -0.02986 0.27214 -0.02662 C 0.27644 -0.01759 0.27526 -0.01435 0.28086 -0.00856 C 0.28724 -0.00208 0.29011 -0.00138 0.29649 0.00186 C 0.30039 0.00162 0.31146 0.00556 0.31485 -0.00486 C 0.31706 -0.01203 0.31784 -0.02013 0.3194 -0.02777 C 0.31993 -0.0405 0.32032 -0.03981 0.31758 -0.05671 C 0.31745 -0.05833 0.31654 -0.05925 0.31589 -0.06064 C 0.31472 -0.06296 0.31341 -0.06527 0.31211 -0.06736 C 0.31055 -0.06967 0.30899 -0.07175 0.30716 -0.07361 C 0.30612 -0.07453 0.30495 -0.07476 0.30378 -0.07546 C 0.30078 -0.07662 0.2974 -0.07754 0.2944 -0.07847 C 0.29245 -0.078 0.29037 -0.07824 0.28841 -0.07731 C 0.2875 -0.07662 0.28672 -0.07546 0.28607 -0.07407 C 0.28243 -0.06759 0.28216 -0.06597 0.27982 -0.05879 C 0.27917 -0.05439 0.27852 -0.05 0.278 -0.0456 C 0.27722 -0.03819 0.27696 -0.02916 0.27774 -0.02152 C 0.27826 -0.0155 0.28151 -0.0074 0.28321 -0.003 C 0.28347 -0.00254 0.28386 -0.00208 0.28425 -0.00185 C 0.28659 -0.00046 0.28894 0.0007 0.29128 0.00186 C 0.30664 0.00116 0.30352 0.00579 0.31341 -0.00625 C 0.31446 -0.0074 0.31537 -0.00902 0.31628 -0.01041 C 0.31719 -0.01435 0.31901 -0.01805 0.31901 -0.02222 C 0.31914 -0.03263 0.31823 -0.04305 0.31693 -0.053 C 0.31667 -0.05555 0.31211 -0.0618 0.31107 -0.06296 C 0.30873 -0.0655 0.30625 -0.06759 0.30378 -0.0699 C 0.29844 -0.0743 0.29987 -0.07361 0.2961 -0.07476 C 0.29219 -0.07222 0.28763 -0.07175 0.28425 -0.06736 C 0.27865 -0.05972 0.27774 -0.04629 0.27631 -0.03518 C 0.27696 -0.0243 0.27761 -0.01342 0.27839 -0.00254 C 0.27865 0.00186 0.27917 0.00625 0.27943 0.01042 C 0.28099 0.03565 0.27865 0.00672 0.28047 0.02848 C 0.2806 0.03172 0.28099 0.03496 0.28086 0.0382 C 0.28034 0.04862 0.27995 0.05463 0.27631 0.06181 C 0.27526 0.06366 0.27422 0.06551 0.27279 0.06667 C 0.27136 0.06783 0.26966 0.06783 0.26797 0.06852 C 0.26446 0.06737 0.26094 0.06667 0.25756 0.06482 C 0.25651 0.06412 0.25573 0.0625 0.25482 0.06112 C 0.25261 0.05787 0.25039 0.0551 0.24857 0.05116 C 0.24584 0.04561 0.24493 0.03774 0.24362 0.03079 C 0.24219 0.01019 0.24115 0.00301 0.24258 -0.02037 C 0.24284 -0.0243 0.2444 -0.02777 0.24506 -0.03148 C 0.24545 -0.03379 0.24506 -0.03703 0.2461 -0.03819 C 0.24753 -0.04004 0.24961 -0.03912 0.25131 -0.03958 C 0.2573 -0.03865 0.26055 -0.03958 0.2655 -0.03263 C 0.26771 -0.02963 0.2694 -0.02569 0.2711 -0.02152 C 0.27982 -0.00092 0.26341 -0.03379 0.27591 -0.0074 C 0.27683 -0.00578 0.27761 -0.0037 0.27878 -0.003 C 0.28125 -0.00185 0.28412 -0.00231 0.28672 -0.00185 C 0.30469 0.00533 0.31107 -0.00393 0.31485 0.02292 C 0.31576 0.02917 0.3155 0.03565 0.31589 0.0419 C 0.31563 0.04862 0.31654 0.05556 0.31524 0.06181 C 0.31185 0.07755 0.30873 0.07593 0.3017 0.07848 C 0.29779 0.07709 0.29336 0.07732 0.28985 0.07408 C 0.2875 0.072 0.28399 0.05718 0.28295 0.05301 C 0.28256 0.04561 0.28216 0.03797 0.2819 0.03033 C 0.28164 0.02385 0.28164 0.0176 0.28151 0.01112 C 0.28112 -0.00439 0.2806 -0.01967 0.28008 -0.03518 C 0.27969 -0.0493 0.27917 -0.07083 0.27878 -0.08217 C 0.27787 -0.1037 0.27826 -0.09375 0.27774 -0.1125 C 0.27761 -0.13125 0.27761 -0.15 0.27735 -0.16851 C 0.27735 -0.17199 0.27683 -0.17523 0.2767 -0.17847 C 0.27644 -0.18217 0.27644 -0.18588 0.27631 -0.18958 C 0.27578 -0.20023 0.27591 -0.18495 0.27591 -0.19814 L 0.27591 -0.19814 " pathEditMode="relative" ptsTypes="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4805 -2.59259E-6 C -0.06953 -2.59259E-6 -0.09584 -0.00856 -0.09584 0.01991 C -0.09584 0.04097 -0.09558 0.1051 -0.09558 0.12639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2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C826-ED98-4C9A-8358-D75C565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Results: FPGA-based TCP Reassembly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99A9AA-CFE8-4D61-ACCA-7D9A7927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660" y="1462041"/>
            <a:ext cx="6947766" cy="51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8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C826-ED98-4C9A-8358-D75C565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Results: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Pigasus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Matching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0C365E2-D10A-46A6-A845-7F935CC0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2086" y="1513550"/>
            <a:ext cx="65055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4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8F06BC-7B3C-45DE-A498-C10E704D5869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</p:spTree>
    <p:extLst>
      <p:ext uri="{BB962C8B-B14F-4D97-AF65-F5344CB8AC3E}">
        <p14:creationId xmlns:p14="http://schemas.microsoft.com/office/powerpoint/2010/main" val="2602522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8F06BC-7B3C-45DE-A498-C10E704D5869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Graphic 11" descr="Programmer male with solid fill">
            <a:extLst>
              <a:ext uri="{FF2B5EF4-FFF2-40B4-BE49-F238E27FC236}">
                <a16:creationId xmlns:a16="http://schemas.microsoft.com/office/drawing/2014/main" id="{0557526C-E37F-42E3-9B12-584451402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13" name="Graphic 12" descr="Programmer female with solid fill">
            <a:extLst>
              <a:ext uri="{FF2B5EF4-FFF2-40B4-BE49-F238E27FC236}">
                <a16:creationId xmlns:a16="http://schemas.microsoft.com/office/drawing/2014/main" id="{D903888F-DB55-458A-A803-2BB0D7D4F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3BA7D3-4BDF-4B4A-A71E-027B09589948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5A2738F-E6FF-4245-AC36-260D7FD06E91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2F130-963A-4CF2-9260-861146390D9D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CC475AF-39A1-40B2-81C2-6CCB388EA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0" cy="23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7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48F06BC-7B3C-45DE-A498-C10E704D5869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Graphic 17" descr="Programmer male with solid fill">
            <a:extLst>
              <a:ext uri="{FF2B5EF4-FFF2-40B4-BE49-F238E27FC236}">
                <a16:creationId xmlns:a16="http://schemas.microsoft.com/office/drawing/2014/main" id="{0704A914-D56A-4A86-8C3D-FA3D221A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20B20B1A-8E13-4D08-AAEC-1A2D1A285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291815-8777-402A-A8A8-437B2A2FE578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13366CD-D777-43EA-BC48-51FADFE0635B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560F3F4-69B8-4EB8-84C9-0F8F218BC22C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B507EAF-2382-4585-8776-E39ABBAD8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0" cy="2377491"/>
          </a:xfrm>
          <a:prstGeom prst="rect">
            <a:avLst/>
          </a:prstGeom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3ED11BF-D366-4354-BF1C-694DC08AFCCD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0FDDAD-A5F3-408E-B2D8-0F86B20E3BC2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Table 36">
            <a:extLst>
              <a:ext uri="{FF2B5EF4-FFF2-40B4-BE49-F238E27FC236}">
                <a16:creationId xmlns:a16="http://schemas.microsoft.com/office/drawing/2014/main" id="{D072AB88-59EE-475F-9296-E574C3EA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56193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A165F15-2BC3-4D17-9B82-F593BCBB45D3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D57963D-8CF1-4B2D-8F0A-3808F4C902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7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Graphic 17" descr="Programmer male with solid fill">
            <a:extLst>
              <a:ext uri="{FF2B5EF4-FFF2-40B4-BE49-F238E27FC236}">
                <a16:creationId xmlns:a16="http://schemas.microsoft.com/office/drawing/2014/main" id="{201E952E-5687-4371-99EA-AD6DEE095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6CAB65F5-131D-4A69-9447-46D4D54A3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761869-D875-4220-A05F-4BD619820684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B094D7E4-00ED-4921-A822-D32B314AB660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D6BE75-49F0-4DC9-AB86-F9B5BA85ECBC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A57EAFC-84F9-45AD-87AA-73DF5CD15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0" cy="2377491"/>
          </a:xfrm>
          <a:prstGeom prst="rect">
            <a:avLst/>
          </a:prstGeom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68F8B1B-2E06-46BF-A911-E08A2F52A655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BD49A69-1A03-4C68-AD41-CE7212D548DE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6A5B9B-38BA-43B1-B154-BB97F7076EBE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1CFD4F4-8A6F-4858-A371-EBD062747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EFB1675-0D4A-46EB-B61D-C50B15572BB2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graphicFrame>
        <p:nvGraphicFramePr>
          <p:cNvPr id="19" name="Table 36">
            <a:extLst>
              <a:ext uri="{FF2B5EF4-FFF2-40B4-BE49-F238E27FC236}">
                <a16:creationId xmlns:a16="http://schemas.microsoft.com/office/drawing/2014/main" id="{6901D799-74E5-D6F1-9CC6-3BF19E5F4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31882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48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36">
            <a:extLst>
              <a:ext uri="{FF2B5EF4-FFF2-40B4-BE49-F238E27FC236}">
                <a16:creationId xmlns:a16="http://schemas.microsoft.com/office/drawing/2014/main" id="{FDEAB273-2E2A-3550-D720-88E00148A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13134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Graphic 17" descr="Programmer male with solid fill">
            <a:extLst>
              <a:ext uri="{FF2B5EF4-FFF2-40B4-BE49-F238E27FC236}">
                <a16:creationId xmlns:a16="http://schemas.microsoft.com/office/drawing/2014/main" id="{B1517354-7363-4D64-B57D-EC9EFAA9E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1" name="Graphic 20" descr="Programmer female with solid fill">
            <a:extLst>
              <a:ext uri="{FF2B5EF4-FFF2-40B4-BE49-F238E27FC236}">
                <a16:creationId xmlns:a16="http://schemas.microsoft.com/office/drawing/2014/main" id="{31BBBD4D-8363-47D7-9B15-201A8C535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A8BBD7-EDC5-4022-B991-84DEBCF78117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673EBB3-0AA1-4564-AAA9-6C986823D331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F3230BA-264C-4AA2-91D4-B9CFAF550C72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1732489-0670-46A9-84AC-BBB45CCCF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0" cy="2377491"/>
          </a:xfrm>
          <a:prstGeom prst="rect">
            <a:avLst/>
          </a:prstGeom>
        </p:spPr>
      </p:pic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7AAC75D-21EA-496E-8D43-BEAD8F45CFE8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FC720A-3C62-4165-8DBC-72A080104BE3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7B3CE1-B8AA-41A7-A451-EDE3138EA9DD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DB019247-AC5E-4B63-9DE2-FA3082A05C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FC963D5-BCEE-4DCB-A3CD-7892EB1C8640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FF49910-4F83-4EA9-917A-81833BA3694F}"/>
              </a:ext>
            </a:extLst>
          </p:cNvPr>
          <p:cNvSpPr/>
          <p:nvPr/>
        </p:nvSpPr>
        <p:spPr>
          <a:xfrm>
            <a:off x="1092871" y="1792276"/>
            <a:ext cx="2609403" cy="1113318"/>
          </a:xfrm>
          <a:prstGeom prst="cloudCallout">
            <a:avLst>
              <a:gd name="adj1" fmla="val -29602"/>
              <a:gd name="adj2" fmla="val 697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job size should I pick?</a:t>
            </a:r>
          </a:p>
        </p:txBody>
      </p:sp>
    </p:spTree>
    <p:extLst>
      <p:ext uri="{BB962C8B-B14F-4D97-AF65-F5344CB8AC3E}">
        <p14:creationId xmlns:p14="http://schemas.microsoft.com/office/powerpoint/2010/main" val="1029205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Graphic 17" descr="Programmer male with solid fill">
            <a:extLst>
              <a:ext uri="{FF2B5EF4-FFF2-40B4-BE49-F238E27FC236}">
                <a16:creationId xmlns:a16="http://schemas.microsoft.com/office/drawing/2014/main" id="{F7E9B2EF-DE35-4926-A790-871D6A522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0" name="Graphic 19" descr="Programmer female with solid fill">
            <a:extLst>
              <a:ext uri="{FF2B5EF4-FFF2-40B4-BE49-F238E27FC236}">
                <a16:creationId xmlns:a16="http://schemas.microsoft.com/office/drawing/2014/main" id="{27CD0899-7214-45AA-9697-22358D2DD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EAA0F4-4F41-4472-97A0-BF19EA8E33AA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CDF0180-394E-4668-8090-E64AB9DA0F96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5FAA44-6284-473F-99DB-EF71971032C6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13EEE94-854E-463D-966A-3DAA7C683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0" cy="2377491"/>
          </a:xfrm>
          <a:prstGeom prst="rect">
            <a:avLst/>
          </a:prstGeom>
        </p:spPr>
      </p:pic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7134C35-1625-4F90-8208-E70B8FBBD348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12C76F-E0D5-41AE-80A3-FF6BC3ACD763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5BCBA7-3395-49A5-A445-C1286D67C949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F84E7827-3C08-4A20-B30F-43B0B27E53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86700762-00A8-47E8-98B7-1093E6C54ADD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graphicFrame>
        <p:nvGraphicFramePr>
          <p:cNvPr id="19" name="Table 36">
            <a:extLst>
              <a:ext uri="{FF2B5EF4-FFF2-40B4-BE49-F238E27FC236}">
                <a16:creationId xmlns:a16="http://schemas.microsoft.com/office/drawing/2014/main" id="{6828D3D5-C0B7-0970-7A6A-DDEC3817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55705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71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Graphic 16" descr="Programmer male with solid fill">
            <a:extLst>
              <a:ext uri="{FF2B5EF4-FFF2-40B4-BE49-F238E27FC236}">
                <a16:creationId xmlns:a16="http://schemas.microsoft.com/office/drawing/2014/main" id="{B69983E0-4DA8-493C-A127-35B95A9BC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18" name="Graphic 17" descr="Programmer female with solid fill">
            <a:extLst>
              <a:ext uri="{FF2B5EF4-FFF2-40B4-BE49-F238E27FC236}">
                <a16:creationId xmlns:a16="http://schemas.microsoft.com/office/drawing/2014/main" id="{DF44FF9B-E532-4623-8C59-515D5105C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C59547-C81D-4E43-84D8-7BAEA82C4098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37B67A8-D5B1-4F0C-A03E-294537CF3725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C0070A-5231-4891-A8B4-567F9C6335E8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3DD8F1E-9FAC-466B-B52F-52B1BF51D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0160" y="3601808"/>
            <a:ext cx="7197614" cy="2377492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AC7AAB8-73A6-4FF1-B87B-7A92692EA65A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0DA1570-17D5-4B4F-8969-6EDF45E8A350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2DFB6B-F216-4E6E-A5DC-17A45915F880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8DFC2977-56E8-4199-9DCA-05CC1932E3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7724408-77DF-4B7C-AF9F-9EE4B2457D62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graphicFrame>
        <p:nvGraphicFramePr>
          <p:cNvPr id="23" name="Table 36">
            <a:extLst>
              <a:ext uri="{FF2B5EF4-FFF2-40B4-BE49-F238E27FC236}">
                <a16:creationId xmlns:a16="http://schemas.microsoft.com/office/drawing/2014/main" id="{503F177F-FC09-1B90-D759-4A08DFB8E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55705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25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F0D638-5396-4573-BB40-F0F1894A4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7068" y="4478134"/>
            <a:ext cx="857250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5396E-FF50-4B6A-A2B0-7B5CACF27DFE}"/>
              </a:ext>
            </a:extLst>
          </p:cNvPr>
          <p:cNvCxnSpPr>
            <a:cxnSpLocks/>
          </p:cNvCxnSpPr>
          <p:nvPr/>
        </p:nvCxnSpPr>
        <p:spPr>
          <a:xfrm>
            <a:off x="3414036" y="4786773"/>
            <a:ext cx="895368" cy="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F9D864-B1C4-4921-8C36-AB21CB40DA16}"/>
                  </a:ext>
                </a:extLst>
              </p:cNvPr>
              <p:cNvSpPr txBox="1"/>
              <p:nvPr/>
            </p:nvSpPr>
            <p:spPr>
              <a:xfrm>
                <a:off x="9788275" y="1735896"/>
                <a:ext cx="1535613" cy="667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𝑆𝐽𝐹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F9D864-B1C4-4921-8C36-AB21CB40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275" y="1735896"/>
                <a:ext cx="1535613" cy="667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7F7A23-8144-4190-8C73-8F214C508DD6}"/>
                  </a:ext>
                </a:extLst>
              </p:cNvPr>
              <p:cNvSpPr/>
              <p:nvPr/>
            </p:nvSpPr>
            <p:spPr>
              <a:xfrm>
                <a:off x="9459846" y="2502980"/>
                <a:ext cx="237817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SJF has a bounded DF!</a:t>
                </a:r>
              </a:p>
              <a:p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…but scales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7F7A23-8144-4190-8C73-8F214C508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9846" y="2502980"/>
                <a:ext cx="2378175" cy="646331"/>
              </a:xfrm>
              <a:prstGeom prst="rect">
                <a:avLst/>
              </a:prstGeom>
              <a:blipFill>
                <a:blip r:embed="rId12"/>
                <a:stretch>
                  <a:fillRect l="-2041" t="-4630" b="-1296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86C091-EE30-4433-AC83-646F5523A2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02" y="87892"/>
            <a:ext cx="1840844" cy="1524218"/>
          </a:xfrm>
          <a:prstGeom prst="rect">
            <a:avLst/>
          </a:prstGeom>
        </p:spPr>
      </p:pic>
      <p:pic>
        <p:nvPicPr>
          <p:cNvPr id="20" name="Graphic 19" descr="Programmer male with solid fill">
            <a:extLst>
              <a:ext uri="{FF2B5EF4-FFF2-40B4-BE49-F238E27FC236}">
                <a16:creationId xmlns:a16="http://schemas.microsoft.com/office/drawing/2014/main" id="{CC41D03F-207D-4C53-9F00-85DFBA4299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618" y="5056884"/>
            <a:ext cx="1002682" cy="1002680"/>
          </a:xfrm>
          <a:prstGeom prst="rect">
            <a:avLst/>
          </a:prstGeom>
        </p:spPr>
      </p:pic>
      <p:pic>
        <p:nvPicPr>
          <p:cNvPr id="21" name="Graphic 20" descr="Programmer female with solid fill">
            <a:extLst>
              <a:ext uri="{FF2B5EF4-FFF2-40B4-BE49-F238E27FC236}">
                <a16:creationId xmlns:a16="http://schemas.microsoft.com/office/drawing/2014/main" id="{6B1DDA52-C47A-4B9E-8B64-988C5E0BBE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99677" y="5056884"/>
            <a:ext cx="1002682" cy="10026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94808F-5FD2-4AB7-9E7F-C69008242F74}"/>
              </a:ext>
            </a:extLst>
          </p:cNvPr>
          <p:cNvSpPr txBox="1"/>
          <p:nvPr/>
        </p:nvSpPr>
        <p:spPr>
          <a:xfrm>
            <a:off x="496343" y="6045495"/>
            <a:ext cx="157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users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7A0E56A-B091-4899-9CD7-3458840DB560}"/>
              </a:ext>
            </a:extLst>
          </p:cNvPr>
          <p:cNvCxnSpPr>
            <a:cxnSpLocks/>
          </p:cNvCxnSpPr>
          <p:nvPr/>
        </p:nvCxnSpPr>
        <p:spPr>
          <a:xfrm flipV="1">
            <a:off x="2202359" y="5087734"/>
            <a:ext cx="703334" cy="590383"/>
          </a:xfrm>
          <a:prstGeom prst="bentConnector2">
            <a:avLst/>
          </a:prstGeom>
          <a:ln w="101600">
            <a:solidFill>
              <a:srgbClr val="5E3C99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C2CD24-CA9F-4E36-8778-8AB2E0A2CEC0}"/>
              </a:ext>
            </a:extLst>
          </p:cNvPr>
          <p:cNvSpPr txBox="1"/>
          <p:nvPr/>
        </p:nvSpPr>
        <p:spPr>
          <a:xfrm>
            <a:off x="2397573" y="567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3CCBBDB-24B3-4CA9-A1C4-1615385DDB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70160" y="3601808"/>
            <a:ext cx="7197614" cy="2377492"/>
          </a:xfrm>
          <a:prstGeom prst="rect">
            <a:avLst/>
          </a:prstGeom>
        </p:spPr>
      </p:pic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8E19483-ADF3-45B1-8973-07141EEF68A6}"/>
              </a:ext>
            </a:extLst>
          </p:cNvPr>
          <p:cNvCxnSpPr/>
          <p:nvPr/>
        </p:nvCxnSpPr>
        <p:spPr>
          <a:xfrm>
            <a:off x="1778022" y="3756074"/>
            <a:ext cx="1127671" cy="722060"/>
          </a:xfrm>
          <a:prstGeom prst="bentConnector2">
            <a:avLst/>
          </a:prstGeom>
          <a:ln w="25400">
            <a:solidFill>
              <a:srgbClr val="E661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EF5C997-3398-4390-BFB7-FAFAD5816DA5}"/>
              </a:ext>
            </a:extLst>
          </p:cNvPr>
          <p:cNvSpPr txBox="1"/>
          <p:nvPr/>
        </p:nvSpPr>
        <p:spPr>
          <a:xfrm>
            <a:off x="2367917" y="37147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baseline="-25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A4F3C-1580-4B8E-9C62-0F53C5C9528F}"/>
              </a:ext>
            </a:extLst>
          </p:cNvPr>
          <p:cNvSpPr txBox="1"/>
          <p:nvPr/>
        </p:nvSpPr>
        <p:spPr>
          <a:xfrm>
            <a:off x="795671" y="39271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Attacker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D4ED2A11-5F37-4B65-86AD-4A9C9B6005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1347" y="2797921"/>
            <a:ext cx="852634" cy="1140924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6CD409D-9924-4008-98D6-8AEDA8EC7E3A}"/>
              </a:ext>
            </a:extLst>
          </p:cNvPr>
          <p:cNvSpPr txBox="1">
            <a:spLocks/>
          </p:cNvSpPr>
          <p:nvPr/>
        </p:nvSpPr>
        <p:spPr>
          <a:xfrm>
            <a:off x="838200" y="1612110"/>
            <a:ext cx="10515600" cy="5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Policy: Prioritize packets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(initial) job size.</a:t>
            </a:r>
          </a:p>
        </p:txBody>
      </p:sp>
      <p:graphicFrame>
        <p:nvGraphicFramePr>
          <p:cNvPr id="23" name="Table 36">
            <a:extLst>
              <a:ext uri="{FF2B5EF4-FFF2-40B4-BE49-F238E27FC236}">
                <a16:creationId xmlns:a16="http://schemas.microsoft.com/office/drawing/2014/main" id="{B67EDC3C-2F0B-253A-9ED5-D3822A36C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55705"/>
              </p:ext>
            </p:extLst>
          </p:nvPr>
        </p:nvGraphicFramePr>
        <p:xfrm>
          <a:off x="1837966" y="2877992"/>
          <a:ext cx="2433923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91555">
                  <a:extLst>
                    <a:ext uri="{9D8B030D-6E8A-4147-A177-3AD203B41FA5}">
                      <a16:colId xmlns:a16="http://schemas.microsoft.com/office/drawing/2014/main" val="2920075449"/>
                    </a:ext>
                  </a:extLst>
                </a:gridCol>
                <a:gridCol w="642368">
                  <a:extLst>
                    <a:ext uri="{9D8B030D-6E8A-4147-A177-3AD203B41FA5}">
                      <a16:colId xmlns:a16="http://schemas.microsoft.com/office/drawing/2014/main" val="3600449210"/>
                    </a:ext>
                  </a:extLst>
                </a:gridCol>
              </a:tblGrid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Packet size (P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1" baseline="-25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7476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size (J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>
                    <a:solidFill>
                      <a:srgbClr val="E66101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0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1FDB-9334-4A84-BAF2-35A3E8F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363525"/>
            <a:ext cx="10725150" cy="13255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Pigasus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FPGA-based IDS capable of 100Gbps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7C3E81-CDF1-4F57-9246-46A0F50BA4E0}"/>
              </a:ext>
            </a:extLst>
          </p:cNvPr>
          <p:cNvSpPr txBox="1"/>
          <p:nvPr/>
        </p:nvSpPr>
        <p:spPr>
          <a:xfrm>
            <a:off x="835417" y="5370226"/>
            <a:ext cx="9725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ACA vulnerabilities: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❶</a:t>
            </a: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Reassembler can be attacked using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out-of-order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TCP flows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CPU-side Full Matcher (Regex) is vulnerable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-style attacks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64D5899-B978-4098-BCF0-F86AA564A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9" y="1689088"/>
            <a:ext cx="10199196" cy="33406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31297A-EB27-40A2-922B-FB76B426FF63}"/>
              </a:ext>
            </a:extLst>
          </p:cNvPr>
          <p:cNvSpPr/>
          <p:nvPr/>
        </p:nvSpPr>
        <p:spPr>
          <a:xfrm>
            <a:off x="4398247" y="1827054"/>
            <a:ext cx="220657" cy="328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9999C-89FD-415E-BB41-1268E99BC830}"/>
              </a:ext>
            </a:extLst>
          </p:cNvPr>
          <p:cNvSpPr txBox="1"/>
          <p:nvPr/>
        </p:nvSpPr>
        <p:spPr>
          <a:xfrm>
            <a:off x="4179521" y="1693030"/>
            <a:ext cx="6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❶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FBE3B-C929-4B81-AF48-73269B63C063}"/>
              </a:ext>
            </a:extLst>
          </p:cNvPr>
          <p:cNvSpPr/>
          <p:nvPr/>
        </p:nvSpPr>
        <p:spPr>
          <a:xfrm>
            <a:off x="10889880" y="1700971"/>
            <a:ext cx="220657" cy="328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06728-D5C3-4BA0-8090-16EA65E056C6}"/>
              </a:ext>
            </a:extLst>
          </p:cNvPr>
          <p:cNvSpPr txBox="1"/>
          <p:nvPr/>
        </p:nvSpPr>
        <p:spPr>
          <a:xfrm>
            <a:off x="10671154" y="1566947"/>
            <a:ext cx="6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❷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2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68B6B5-ED77-4628-BC51-E88D6DE618C3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FA61A0-178A-477D-A44B-E6250936B177}"/>
              </a:ext>
            </a:extLst>
          </p:cNvPr>
          <p:cNvSpPr txBox="1"/>
          <p:nvPr/>
        </p:nvSpPr>
        <p:spPr>
          <a:xfrm>
            <a:off x="6646429" y="156158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 distribution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0EB134AF-63E9-46AF-918D-35A58C3A8ECF}"/>
              </a:ext>
            </a:extLst>
          </p:cNvPr>
          <p:cNvCxnSpPr>
            <a:cxnSpLocks/>
            <a:stCxn id="40" idx="1"/>
          </p:cNvCxnSpPr>
          <p:nvPr/>
        </p:nvCxnSpPr>
        <p:spPr>
          <a:xfrm rot="10800000" flipV="1">
            <a:off x="6270625" y="1746251"/>
            <a:ext cx="375804" cy="4261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Graphic 54">
            <a:extLst>
              <a:ext uri="{FF2B5EF4-FFF2-40B4-BE49-F238E27FC236}">
                <a16:creationId xmlns:a16="http://schemas.microsoft.com/office/drawing/2014/main" id="{4AC618E8-0A1C-455C-9C00-8EB7611D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2984" y="1653512"/>
            <a:ext cx="5518032" cy="229050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B996617-7CC7-47E9-B3E7-515EE22038F7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</p:spTree>
    <p:extLst>
      <p:ext uri="{BB962C8B-B14F-4D97-AF65-F5344CB8AC3E}">
        <p14:creationId xmlns:p14="http://schemas.microsoft.com/office/powerpoint/2010/main" val="2672995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AD127-E0A4-471C-9EC7-6C7085AEF708}"/>
              </a:ext>
            </a:extLst>
          </p:cNvPr>
          <p:cNvSpPr txBox="1"/>
          <p:nvPr/>
        </p:nvSpPr>
        <p:spPr>
          <a:xfrm>
            <a:off x="838200" y="4240453"/>
            <a:ext cx="538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F2DA7011-4400-4CB6-9954-F1F3EE0D3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4083" y="1654176"/>
            <a:ext cx="5514826" cy="228917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</p:spTree>
    <p:extLst>
      <p:ext uri="{BB962C8B-B14F-4D97-AF65-F5344CB8AC3E}">
        <p14:creationId xmlns:p14="http://schemas.microsoft.com/office/powerpoint/2010/main" val="2014674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AD127-E0A4-471C-9EC7-6C7085AEF708}"/>
              </a:ext>
            </a:extLst>
          </p:cNvPr>
          <p:cNvSpPr txBox="1"/>
          <p:nvPr/>
        </p:nvSpPr>
        <p:spPr>
          <a:xfrm>
            <a:off x="838200" y="4240453"/>
            <a:ext cx="53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Large fraction of innocent traffic will be served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30ACAB-691A-4096-BADF-E3B4F4E8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5857" y="1651002"/>
            <a:ext cx="5528394" cy="22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33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30ACAB-691A-4096-BADF-E3B4F4E8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5857" y="1651002"/>
            <a:ext cx="5528394" cy="2294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F2D2C-0BCF-483B-B2BD-9C1222047D3C}"/>
              </a:ext>
            </a:extLst>
          </p:cNvPr>
          <p:cNvSpPr txBox="1"/>
          <p:nvPr/>
        </p:nvSpPr>
        <p:spPr>
          <a:xfrm>
            <a:off x="838200" y="4242281"/>
            <a:ext cx="53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Large fraction of innocent traffic will be served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9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D3544-D744-4707-B7F5-7669B3336EC6}"/>
              </a:ext>
            </a:extLst>
          </p:cNvPr>
          <p:cNvSpPr txBox="1"/>
          <p:nvPr/>
        </p:nvSpPr>
        <p:spPr>
          <a:xfrm>
            <a:off x="838200" y="4242281"/>
            <a:ext cx="53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Large fraction of innocent traffic will be served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047B9C0-85B4-4CB7-8A1C-62A784751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574" y="1651001"/>
            <a:ext cx="5528393" cy="22948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C95A39-23FA-469E-BF7B-29F56248C27E}"/>
              </a:ext>
            </a:extLst>
          </p:cNvPr>
          <p:cNvSpPr txBox="1"/>
          <p:nvPr/>
        </p:nvSpPr>
        <p:spPr>
          <a:xfrm>
            <a:off x="838199" y="5037344"/>
            <a:ext cx="84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very small job size,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240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9560A-C796-4902-B694-2C2C507EB8D8}"/>
              </a:ext>
            </a:extLst>
          </p:cNvPr>
          <p:cNvSpPr txBox="1"/>
          <p:nvPr/>
        </p:nvSpPr>
        <p:spPr>
          <a:xfrm>
            <a:off x="838199" y="5037344"/>
            <a:ext cx="84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very small job size,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System is underloaded </a:t>
            </a:r>
            <a:r>
              <a:rPr lang="en-US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w.r.t.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jobs of size ≤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so more innocent traffic will be served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D3544-D744-4707-B7F5-7669B3336EC6}"/>
              </a:ext>
            </a:extLst>
          </p:cNvPr>
          <p:cNvSpPr txBox="1"/>
          <p:nvPr/>
        </p:nvSpPr>
        <p:spPr>
          <a:xfrm>
            <a:off x="838200" y="4242281"/>
            <a:ext cx="53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Large fraction of innocent traffic will be served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5C050E1-A18F-4732-A24D-D25DFF71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8162" y="1647825"/>
            <a:ext cx="5528392" cy="22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92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D3544-D744-4707-B7F5-7669B3336EC6}"/>
              </a:ext>
            </a:extLst>
          </p:cNvPr>
          <p:cNvSpPr txBox="1"/>
          <p:nvPr/>
        </p:nvSpPr>
        <p:spPr>
          <a:xfrm>
            <a:off x="838200" y="4242281"/>
            <a:ext cx="53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huge job size,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Large fraction of innocent traffic will be served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5C050E1-A18F-4732-A24D-D25DFF71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8162" y="1647825"/>
            <a:ext cx="5528392" cy="2294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E30B7A-DD24-44CD-BB19-78752B99432F}"/>
              </a:ext>
            </a:extLst>
          </p:cNvPr>
          <p:cNvSpPr txBox="1"/>
          <p:nvPr/>
        </p:nvSpPr>
        <p:spPr>
          <a:xfrm>
            <a:off x="838199" y="5037344"/>
            <a:ext cx="84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if we pick a very small job size,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⇒ System is underloaded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w.r.t.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jobs of size ≤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so more innocent traffic will be served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18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06C428D-EE81-4A55-A1DD-7E586694D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7037" y="1647551"/>
            <a:ext cx="5528392" cy="2294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18EBB8-F09B-4AAB-8576-A8DA521D12A2}"/>
              </a:ext>
            </a:extLst>
          </p:cNvPr>
          <p:cNvSpPr txBox="1"/>
          <p:nvPr/>
        </p:nvSpPr>
        <p:spPr>
          <a:xfrm>
            <a:off x="5288609" y="38140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0AC6C-BC03-4C08-A5F9-89714BAFB144}"/>
                  </a:ext>
                </a:extLst>
              </p:cNvPr>
              <p:cNvSpPr txBox="1"/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problem.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𝑑𝑗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0AC6C-BC03-4C08-A5F9-89714BAFB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blipFill>
                <a:blip r:embed="rId4"/>
                <a:stretch>
                  <a:fillRect l="-90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1545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06C428D-EE81-4A55-A1DD-7E586694D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7037" y="1647551"/>
            <a:ext cx="5528392" cy="229480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96B4A7-9289-4E08-8990-99DC1E065EEA}"/>
              </a:ext>
            </a:extLst>
          </p:cNvPr>
          <p:cNvCxnSpPr/>
          <p:nvPr/>
        </p:nvCxnSpPr>
        <p:spPr>
          <a:xfrm flipH="1">
            <a:off x="3693111" y="5689880"/>
            <a:ext cx="443883" cy="44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BA442D-9B60-4AC4-915B-D8F44E916D99}"/>
              </a:ext>
            </a:extLst>
          </p:cNvPr>
          <p:cNvSpPr txBox="1"/>
          <p:nvPr/>
        </p:nvSpPr>
        <p:spPr>
          <a:xfrm>
            <a:off x="2489518" y="6104170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work served in 1s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C0903-71BD-41AD-99A2-99B53C9BAFCE}"/>
              </a:ext>
            </a:extLst>
          </p:cNvPr>
          <p:cNvSpPr txBox="1"/>
          <p:nvPr/>
        </p:nvSpPr>
        <p:spPr>
          <a:xfrm>
            <a:off x="5288609" y="38140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68F491-DF05-41AF-936E-2007C2DA3B9B}"/>
                  </a:ext>
                </a:extLst>
              </p:cNvPr>
              <p:cNvSpPr txBox="1"/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problem.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68F491-DF05-41AF-936E-2007C2DA3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blipFill>
                <a:blip r:embed="rId4"/>
                <a:stretch>
                  <a:fillRect l="-90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3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06C428D-EE81-4A55-A1DD-7E586694D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7037" y="1647551"/>
            <a:ext cx="5528392" cy="22948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BE02BC-FBCC-4516-9DDD-5AC1DDF87EF1}"/>
              </a:ext>
            </a:extLst>
          </p:cNvPr>
          <p:cNvCxnSpPr/>
          <p:nvPr/>
        </p:nvCxnSpPr>
        <p:spPr>
          <a:xfrm flipH="1">
            <a:off x="3693111" y="5689880"/>
            <a:ext cx="443883" cy="44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9DF904-0694-4F02-8E88-EBA565323902}"/>
              </a:ext>
            </a:extLst>
          </p:cNvPr>
          <p:cNvCxnSpPr/>
          <p:nvPr/>
        </p:nvCxnSpPr>
        <p:spPr>
          <a:xfrm>
            <a:off x="6480699" y="5729666"/>
            <a:ext cx="0" cy="40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169951-E36D-4916-9D3E-442E48306D7D}"/>
              </a:ext>
            </a:extLst>
          </p:cNvPr>
          <p:cNvSpPr txBox="1"/>
          <p:nvPr/>
        </p:nvSpPr>
        <p:spPr>
          <a:xfrm>
            <a:off x="5340587" y="6104169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work served in 1s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F1AFF-E7DD-4B5E-8BCE-F22F86F74FFC}"/>
              </a:ext>
            </a:extLst>
          </p:cNvPr>
          <p:cNvSpPr txBox="1"/>
          <p:nvPr/>
        </p:nvSpPr>
        <p:spPr>
          <a:xfrm>
            <a:off x="2489518" y="6104170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work served in 1s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87F384-E545-44AC-95B3-8E666DAFD654}"/>
              </a:ext>
            </a:extLst>
          </p:cNvPr>
          <p:cNvSpPr txBox="1"/>
          <p:nvPr/>
        </p:nvSpPr>
        <p:spPr>
          <a:xfrm>
            <a:off x="5288609" y="38140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880F72-46E0-432F-8D22-FD8BE9968786}"/>
                  </a:ext>
                </a:extLst>
              </p:cNvPr>
              <p:cNvSpPr txBox="1"/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problem.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D51B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880F72-46E0-432F-8D22-FD8BE9968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blipFill>
                <a:blip r:embed="rId4"/>
                <a:stretch>
                  <a:fillRect l="-90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9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1FDB-9334-4A84-BAF2-35A3E8F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515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TCP Reassembly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84AB19-82CD-1E24-E2F7-FA46884ED7DF}"/>
              </a:ext>
            </a:extLst>
          </p:cNvPr>
          <p:cNvSpPr/>
          <p:nvPr/>
        </p:nvSpPr>
        <p:spPr>
          <a:xfrm>
            <a:off x="3134790" y="3105120"/>
            <a:ext cx="474189" cy="474189"/>
          </a:xfrm>
          <a:prstGeom prst="flowChartConnector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64FC9-C189-D965-9290-6D4206739860}"/>
              </a:ext>
            </a:extLst>
          </p:cNvPr>
          <p:cNvSpPr/>
          <p:nvPr/>
        </p:nvSpPr>
        <p:spPr>
          <a:xfrm>
            <a:off x="4436264" y="3132135"/>
            <a:ext cx="1375570" cy="420160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[100, 500)</a:t>
            </a:r>
          </a:p>
        </p:txBody>
      </p:sp>
      <p:pic>
        <p:nvPicPr>
          <p:cNvPr id="42" name="Graphic 41" descr="Programmer male with solid fill">
            <a:extLst>
              <a:ext uri="{FF2B5EF4-FFF2-40B4-BE49-F238E27FC236}">
                <a16:creationId xmlns:a16="http://schemas.microsoft.com/office/drawing/2014/main" id="{94D5AD9E-A125-82DC-71DB-357F7609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304" y="2883257"/>
            <a:ext cx="1002682" cy="100268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F581EA-D512-207C-6F31-DB93CC221A5F}"/>
              </a:ext>
            </a:extLst>
          </p:cNvPr>
          <p:cNvCxnSpPr>
            <a:cxnSpLocks/>
            <a:stCxn id="7" idx="6"/>
            <a:endCxn id="8" idx="1"/>
          </p:cNvCxnSpPr>
          <p:nvPr/>
        </p:nvCxnSpPr>
        <p:spPr>
          <a:xfrm>
            <a:off x="3608979" y="3342215"/>
            <a:ext cx="827285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37AF3F0-BE7D-FD15-7227-85713B10C358}"/>
              </a:ext>
            </a:extLst>
          </p:cNvPr>
          <p:cNvSpPr txBox="1"/>
          <p:nvPr/>
        </p:nvSpPr>
        <p:spPr>
          <a:xfrm>
            <a:off x="1413967" y="3867085"/>
            <a:ext cx="689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User A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0BA75F54-A9D5-21E0-4240-321FC5FE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194"/>
            <a:ext cx="10153382" cy="5310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Sometimes, packets arrive out-of-order. Reassembly puts them back in order.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4BCCA-BC9D-566F-35A4-DA8FFA7491FB}"/>
              </a:ext>
            </a:extLst>
          </p:cNvPr>
          <p:cNvSpPr/>
          <p:nvPr/>
        </p:nvSpPr>
        <p:spPr>
          <a:xfrm>
            <a:off x="6238479" y="3132135"/>
            <a:ext cx="1375570" cy="420160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[1000, 1400)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6C27BB5-D9A5-20EA-7B5E-3F965B7B4ABC}"/>
              </a:ext>
            </a:extLst>
          </p:cNvPr>
          <p:cNvCxnSpPr>
            <a:cxnSpLocks/>
            <a:stCxn id="8" idx="3"/>
            <a:endCxn id="85" idx="1"/>
          </p:cNvCxnSpPr>
          <p:nvPr/>
        </p:nvCxnSpPr>
        <p:spPr>
          <a:xfrm>
            <a:off x="5811834" y="3342215"/>
            <a:ext cx="426645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A505C6-7147-B777-39DD-C1EDAF0D3E14}"/>
              </a:ext>
            </a:extLst>
          </p:cNvPr>
          <p:cNvCxnSpPr>
            <a:cxnSpLocks/>
          </p:cNvCxnSpPr>
          <p:nvPr/>
        </p:nvCxnSpPr>
        <p:spPr>
          <a:xfrm flipH="1">
            <a:off x="3869703" y="2531133"/>
            <a:ext cx="1254346" cy="7197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4A4D7D-00C6-D26B-B141-B1F81142DB0D}"/>
              </a:ext>
            </a:extLst>
          </p:cNvPr>
          <p:cNvCxnSpPr>
            <a:cxnSpLocks/>
          </p:cNvCxnSpPr>
          <p:nvPr/>
        </p:nvCxnSpPr>
        <p:spPr>
          <a:xfrm>
            <a:off x="5121932" y="2529016"/>
            <a:ext cx="903224" cy="66195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C87996C-396D-ACC7-D9E8-C9F9D6FD6592}"/>
              </a:ext>
            </a:extLst>
          </p:cNvPr>
          <p:cNvSpPr txBox="1"/>
          <p:nvPr/>
        </p:nvSpPr>
        <p:spPr>
          <a:xfrm>
            <a:off x="4477366" y="2210115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“Packet holes”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F03B0C5-8840-FC73-CDD2-B27407428E69}"/>
              </a:ext>
            </a:extLst>
          </p:cNvPr>
          <p:cNvSpPr/>
          <p:nvPr/>
        </p:nvSpPr>
        <p:spPr>
          <a:xfrm>
            <a:off x="2580052" y="2189042"/>
            <a:ext cx="1375570" cy="420160"/>
          </a:xfrm>
          <a:prstGeom prst="rect">
            <a:avLst/>
          </a:prstGeom>
          <a:solidFill>
            <a:srgbClr val="5E3C99"/>
          </a:solidFill>
          <a:ln>
            <a:solidFill>
              <a:srgbClr val="5E3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[500, 1000)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94DC2D-5FFE-ABC6-6F7F-4E2568307CBD}"/>
              </a:ext>
            </a:extLst>
          </p:cNvPr>
          <p:cNvSpPr txBox="1"/>
          <p:nvPr/>
        </p:nvSpPr>
        <p:spPr>
          <a:xfrm>
            <a:off x="1407089" y="6112375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User B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A4721EF7-C141-E1EF-812C-71B2DED27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2980" y="4978614"/>
            <a:ext cx="852634" cy="1140924"/>
          </a:xfrm>
          <a:prstGeom prst="rect">
            <a:avLst/>
          </a:prstGeom>
        </p:spPr>
      </p:pic>
      <p:sp>
        <p:nvSpPr>
          <p:cNvPr id="119" name="Flowchart: Connector 118">
            <a:extLst>
              <a:ext uri="{FF2B5EF4-FFF2-40B4-BE49-F238E27FC236}">
                <a16:creationId xmlns:a16="http://schemas.microsoft.com/office/drawing/2014/main" id="{E8124AB3-F989-85D0-B930-FA8FC5F2B8B0}"/>
              </a:ext>
            </a:extLst>
          </p:cNvPr>
          <p:cNvSpPr/>
          <p:nvPr/>
        </p:nvSpPr>
        <p:spPr>
          <a:xfrm>
            <a:off x="3132673" y="5303755"/>
            <a:ext cx="474189" cy="474189"/>
          </a:xfrm>
          <a:prstGeom prst="flowChartConnector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91455FB-AE4B-DF6A-7736-AEF9D194FD14}"/>
              </a:ext>
            </a:extLst>
          </p:cNvPr>
          <p:cNvSpPr/>
          <p:nvPr/>
        </p:nvSpPr>
        <p:spPr>
          <a:xfrm>
            <a:off x="3868543" y="53307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 2)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4CA7A28-500B-D117-6A5F-5EE3D588853E}"/>
              </a:ext>
            </a:extLst>
          </p:cNvPr>
          <p:cNvCxnSpPr>
            <a:cxnSpLocks/>
            <a:stCxn id="119" idx="6"/>
            <a:endCxn id="120" idx="1"/>
          </p:cNvCxnSpPr>
          <p:nvPr/>
        </p:nvCxnSpPr>
        <p:spPr>
          <a:xfrm>
            <a:off x="3606862" y="5540850"/>
            <a:ext cx="261681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0CC48C2-548F-D9CC-0352-EEA4ADCA2F89}"/>
              </a:ext>
            </a:extLst>
          </p:cNvPr>
          <p:cNvSpPr/>
          <p:nvPr/>
        </p:nvSpPr>
        <p:spPr>
          <a:xfrm>
            <a:off x="4818009" y="53307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[3, 4)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4AD9B23-82F8-624C-C2B1-3B73C56A8C15}"/>
              </a:ext>
            </a:extLst>
          </p:cNvPr>
          <p:cNvCxnSpPr>
            <a:cxnSpLocks/>
            <a:stCxn id="120" idx="3"/>
            <a:endCxn id="122" idx="1"/>
          </p:cNvCxnSpPr>
          <p:nvPr/>
        </p:nvCxnSpPr>
        <p:spPr>
          <a:xfrm>
            <a:off x="4556328" y="5540850"/>
            <a:ext cx="261681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AACA088-34D6-0260-7EC3-8C0BEAB99AD1}"/>
              </a:ext>
            </a:extLst>
          </p:cNvPr>
          <p:cNvSpPr/>
          <p:nvPr/>
        </p:nvSpPr>
        <p:spPr>
          <a:xfrm>
            <a:off x="5766501" y="53307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[5, 6)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EA068B1-82DD-571C-7E83-48DFAB8C26E9}"/>
              </a:ext>
            </a:extLst>
          </p:cNvPr>
          <p:cNvCxnSpPr>
            <a:cxnSpLocks/>
            <a:stCxn id="122" idx="3"/>
            <a:endCxn id="128" idx="1"/>
          </p:cNvCxnSpPr>
          <p:nvPr/>
        </p:nvCxnSpPr>
        <p:spPr>
          <a:xfrm>
            <a:off x="5505794" y="55408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7A68398-A843-8550-16F2-DD29A38A48CE}"/>
              </a:ext>
            </a:extLst>
          </p:cNvPr>
          <p:cNvSpPr/>
          <p:nvPr/>
        </p:nvSpPr>
        <p:spPr>
          <a:xfrm>
            <a:off x="6714993" y="5330770"/>
            <a:ext cx="687785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[7, 8)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FA40257-9CA5-EBFB-3825-BF7F08E85FB6}"/>
              </a:ext>
            </a:extLst>
          </p:cNvPr>
          <p:cNvCxnSpPr>
            <a:cxnSpLocks/>
            <a:stCxn id="128" idx="3"/>
            <a:endCxn id="134" idx="1"/>
          </p:cNvCxnSpPr>
          <p:nvPr/>
        </p:nvCxnSpPr>
        <p:spPr>
          <a:xfrm>
            <a:off x="6454286" y="55408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7284374-FEA4-77A3-3434-D5C645736E9A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7402778" y="5540850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42D5A26-3006-DC36-EBFC-955292C85D7D}"/>
              </a:ext>
            </a:extLst>
          </p:cNvPr>
          <p:cNvSpPr/>
          <p:nvPr/>
        </p:nvSpPr>
        <p:spPr>
          <a:xfrm>
            <a:off x="8214260" y="5330214"/>
            <a:ext cx="921273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[70, 71)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5DBFC08-73C6-A8EE-6DFC-AE74E85D699F}"/>
              </a:ext>
            </a:extLst>
          </p:cNvPr>
          <p:cNvCxnSpPr>
            <a:cxnSpLocks/>
            <a:endCxn id="142" idx="1"/>
          </p:cNvCxnSpPr>
          <p:nvPr/>
        </p:nvCxnSpPr>
        <p:spPr>
          <a:xfrm>
            <a:off x="7953553" y="5540294"/>
            <a:ext cx="260707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E5C890B-7357-FD0D-E1B9-289C61595D1F}"/>
              </a:ext>
            </a:extLst>
          </p:cNvPr>
          <p:cNvSpPr txBox="1"/>
          <p:nvPr/>
        </p:nvSpPr>
        <p:spPr>
          <a:xfrm>
            <a:off x="7626417" y="5330214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87D19D5-A361-F595-B90E-5BD3845F0F6D}"/>
              </a:ext>
            </a:extLst>
          </p:cNvPr>
          <p:cNvSpPr/>
          <p:nvPr/>
        </p:nvSpPr>
        <p:spPr>
          <a:xfrm>
            <a:off x="2580052" y="4470318"/>
            <a:ext cx="921273" cy="420160"/>
          </a:xfrm>
          <a:prstGeom prst="rect">
            <a:avLst/>
          </a:prstGeom>
          <a:solidFill>
            <a:srgbClr val="E66101"/>
          </a:solidFill>
          <a:ln>
            <a:solidFill>
              <a:srgbClr val="E66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[72, 73)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17E1756B-8666-047C-8344-2DCDAB1F44A4}"/>
              </a:ext>
            </a:extLst>
          </p:cNvPr>
          <p:cNvSpPr txBox="1">
            <a:spLocks/>
          </p:cNvSpPr>
          <p:nvPr/>
        </p:nvSpPr>
        <p:spPr>
          <a:xfrm>
            <a:off x="2498773" y="5987469"/>
            <a:ext cx="7964979" cy="53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Adversary induces a lot of work using very few, small packets!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6 -0.01157 C 0.03372 -0.01551 0.03971 -0.0125 0.04453 -0.00602 C 0.04974 0.00093 0.05273 0.01019 0.05234 0.0213 L 0.05351 0.07269 " pathEditMode="relative" rAng="2220000" ptsTypes="AAAAA">
                                      <p:cBhvr>
                                        <p:cTn id="4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1 0.07268 L 0.09961 0.01551 C 0.10924 0.00347 0.1237 -0.00301 0.13893 -0.00301 C 0.15625 -0.00301 0.17005 0.00347 0.17969 0.01551 L 0.22617 0.072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7 L 0.03164 -0.03241 C 0.0375 -0.03935 0.04479 -0.03935 0.04922 -0.03496 C 0.05443 -0.02986 0.05664 -0.01736 0.05625 -0.00417 L 0.05482 0.05949 " pathEditMode="relative" rAng="1920000" ptsTypes="AAAAA">
                                      <p:cBhvr>
                                        <p:cTn id="9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0.05926 L 0.0763 0.03588 C 0.08073 0.03148 0.08763 0.02986 0.09466 0.02986 C 0.10273 0.02986 0.10924 0.03148 0.1138 0.03588 L 0.13555 0.05926 " pathEditMode="relative" rAng="0" ptsTypes="AAAAA">
                                      <p:cBhvr>
                                        <p:cTn id="9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5 0.05926 L 0.15651 0.03727 C 0.16081 0.03217 0.16745 0.02986 0.17435 0.02986 C 0.18216 0.02986 0.18854 0.03217 0.19284 0.03727 L 0.21406 0.05926 " pathEditMode="relative" rAng="0" ptsTypes="AAAAA">
                                      <p:cBhvr>
                                        <p:cTn id="9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3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06 0.05926 L 0.23516 0.03704 C 0.23945 0.03194 0.24609 0.02963 0.25299 0.02963 C 0.26094 0.02963 0.26732 0.03194 0.27161 0.03704 L 0.29284 0.05926 " pathEditMode="relative" rAng="0" ptsTypes="AAAAA">
                                      <p:cBhvr>
                                        <p:cTn id="10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37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84 0.05926 L 0.31927 0.0375 C 0.32487 0.03287 0.33307 0.03055 0.3418 0.03055 C 0.35169 0.03055 0.35963 0.03287 0.36523 0.0375 L 0.3918 0.05926 " pathEditMode="relative" rAng="0" ptsTypes="AAAAA">
                                      <p:cBhvr>
                                        <p:cTn id="10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37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8 0.05926 L 0.42539 0.0375 C 0.43229 0.03287 0.44284 0.03055 0.45391 0.03055 C 0.46641 0.03055 0.47656 0.03287 0.48346 0.0375 L 0.51719 0.05926 " pathEditMode="relative" rAng="0" ptsTypes="AAAAA">
                                      <p:cBhvr>
                                        <p:cTn id="10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9" grpId="0"/>
      <p:bldP spid="54" grpId="0" build="p"/>
      <p:bldP spid="85" grpId="0" animBg="1"/>
      <p:bldP spid="105" grpId="0"/>
      <p:bldP spid="105" grpId="1"/>
      <p:bldP spid="106" grpId="0" animBg="1"/>
      <p:bldP spid="106" grpId="1" animBg="1"/>
      <p:bldP spid="106" grpId="2" animBg="1"/>
      <p:bldP spid="106" grpId="3" animBg="1"/>
      <p:bldP spid="117" grpId="0"/>
      <p:bldP spid="119" grpId="0" animBg="1"/>
      <p:bldP spid="120" grpId="0" animBg="1"/>
      <p:bldP spid="122" grpId="0" animBg="1"/>
      <p:bldP spid="128" grpId="0" animBg="1"/>
      <p:bldP spid="134" grpId="0" animBg="1"/>
      <p:bldP spid="142" grpId="0" animBg="1"/>
      <p:bldP spid="145" grpId="0"/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FFF3-A0EE-4A82-AB8E-4F3F8B0A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Shortest-Job First (SJF)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900D7A-BD4C-4649-82E8-C7E97A7A9FF5}"/>
              </a:ext>
            </a:extLst>
          </p:cNvPr>
          <p:cNvSpPr txBox="1"/>
          <p:nvPr/>
        </p:nvSpPr>
        <p:spPr>
          <a:xfrm>
            <a:off x="2544914" y="18728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AEEA59-0BAE-49E0-B42C-768485825362}"/>
              </a:ext>
            </a:extLst>
          </p:cNvPr>
          <p:cNvSpPr txBox="1"/>
          <p:nvPr/>
        </p:nvSpPr>
        <p:spPr>
          <a:xfrm>
            <a:off x="7278687" y="387294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size,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CA8F8-8146-4453-918B-D72DCE1452B0}"/>
                  </a:ext>
                </a:extLst>
              </p:cNvPr>
              <p:cNvSpPr txBox="1"/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problem.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1B2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D51B2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D51B2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CA8F8-8146-4453-918B-D72DCE145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4" y="4424437"/>
                <a:ext cx="5381303" cy="1379095"/>
              </a:xfrm>
              <a:prstGeom prst="rect">
                <a:avLst/>
              </a:prstGeom>
              <a:blipFill>
                <a:blip r:embed="rId2"/>
                <a:stretch>
                  <a:fillRect l="-906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106C428D-EE81-4A55-A1DD-7E586694D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7037" y="1647551"/>
            <a:ext cx="5528392" cy="2294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CD63B9-9F4D-4271-A12C-F54CEC3A359A}"/>
              </a:ext>
            </a:extLst>
          </p:cNvPr>
          <p:cNvSpPr txBox="1"/>
          <p:nvPr/>
        </p:nvSpPr>
        <p:spPr>
          <a:xfrm>
            <a:off x="5288609" y="381406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BE02BC-FBCC-4516-9DDD-5AC1DDF87EF1}"/>
              </a:ext>
            </a:extLst>
          </p:cNvPr>
          <p:cNvCxnSpPr/>
          <p:nvPr/>
        </p:nvCxnSpPr>
        <p:spPr>
          <a:xfrm flipH="1">
            <a:off x="3693111" y="5689880"/>
            <a:ext cx="443883" cy="44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9DF904-0694-4F02-8E88-EBA565323902}"/>
              </a:ext>
            </a:extLst>
          </p:cNvPr>
          <p:cNvCxnSpPr/>
          <p:nvPr/>
        </p:nvCxnSpPr>
        <p:spPr>
          <a:xfrm>
            <a:off x="6480699" y="5729666"/>
            <a:ext cx="0" cy="40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169951-E36D-4916-9D3E-442E48306D7D}"/>
              </a:ext>
            </a:extLst>
          </p:cNvPr>
          <p:cNvSpPr txBox="1"/>
          <p:nvPr/>
        </p:nvSpPr>
        <p:spPr>
          <a:xfrm>
            <a:off x="5340587" y="6104169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work served in 1s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D72D2-423E-4E19-9089-C76807CF6A7E}"/>
              </a:ext>
            </a:extLst>
          </p:cNvPr>
          <p:cNvSpPr txBox="1"/>
          <p:nvPr/>
        </p:nvSpPr>
        <p:spPr>
          <a:xfrm>
            <a:off x="8132307" y="5221243"/>
            <a:ext cx="209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service time (1s)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F1AFF-E7DD-4B5E-8BCE-F22F86F74FFC}"/>
              </a:ext>
            </a:extLst>
          </p:cNvPr>
          <p:cNvSpPr txBox="1"/>
          <p:nvPr/>
        </p:nvSpPr>
        <p:spPr>
          <a:xfrm>
            <a:off x="2489518" y="6104170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Innocent work served in 1s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1DDDBC-650C-4CFF-8232-BAAF2F87EA9A}"/>
              </a:ext>
            </a:extLst>
          </p:cNvPr>
          <p:cNvCxnSpPr>
            <a:cxnSpLocks/>
          </p:cNvCxnSpPr>
          <p:nvPr/>
        </p:nvCxnSpPr>
        <p:spPr>
          <a:xfrm>
            <a:off x="7650316" y="5375132"/>
            <a:ext cx="481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279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FB8F-1DB2-486A-B81B-1E8CCD2F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686F-13B3-43C1-9F1B-83C5376D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171656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scheduling policy that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DF-optimal?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systematic way to design job-size heuristics?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do better if you can pre-empt jobs?</a:t>
            </a:r>
          </a:p>
        </p:txBody>
      </p:sp>
    </p:spTree>
    <p:extLst>
      <p:ext uri="{BB962C8B-B14F-4D97-AF65-F5344CB8AC3E}">
        <p14:creationId xmlns:p14="http://schemas.microsoft.com/office/powerpoint/2010/main" val="422906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87A08-88D1-495E-811E-CE93664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85800"/>
            <a:ext cx="10515600" cy="26812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 vulnerabilities are not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bugs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Artifacts of perfectly reasonable design choices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F8489F-4A5D-4C57-AFE3-ACC6E9C5F078}"/>
              </a:ext>
            </a:extLst>
          </p:cNvPr>
          <p:cNvSpPr txBox="1">
            <a:spLocks/>
          </p:cNvSpPr>
          <p:nvPr/>
        </p:nvSpPr>
        <p:spPr>
          <a:xfrm>
            <a:off x="723899" y="4824413"/>
            <a:ext cx="10515600" cy="109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…so how do we “fix” them?</a:t>
            </a:r>
            <a:endParaRPr lang="en-US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8D72-A3BC-4080-A32A-E5AA90AB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7B6D2-A5D1-40ED-8333-55FB74B2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ACAs on NFs and quantifying their impact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defend against ACAs?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147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2870</Words>
  <Application>Microsoft Office PowerPoint</Application>
  <PresentationFormat>Widescreen</PresentationFormat>
  <Paragraphs>689</Paragraphs>
  <Slides>71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Times New Roman</vt:lpstr>
      <vt:lpstr>Office Theme</vt:lpstr>
      <vt:lpstr>SurgeProtector: Mitigating Temporal Algorithmic Complexity Attacks on NFs Using Adversarial Scheduling</vt:lpstr>
      <vt:lpstr>Network Functions (NFs)</vt:lpstr>
      <vt:lpstr>Denial-of-Service Attacks</vt:lpstr>
      <vt:lpstr>DoS: Algorithmic Complexity Attacks (ACAs)</vt:lpstr>
      <vt:lpstr>DoS: Algorithmic Complexity Attacks (ACAs)</vt:lpstr>
      <vt:lpstr>Pigasus: FPGA-based IDS capable of 100Gbps</vt:lpstr>
      <vt:lpstr>Example: TCP Reassembly</vt:lpstr>
      <vt:lpstr>ACA vulnerabilities are not bugs → Artifacts of perfectly reasonable design choices</vt:lpstr>
      <vt:lpstr>This Talk</vt:lpstr>
      <vt:lpstr>This Talk</vt:lpstr>
      <vt:lpstr>System Model</vt:lpstr>
      <vt:lpstr>System Model</vt:lpstr>
      <vt:lpstr>System Model</vt:lpstr>
      <vt:lpstr>Quantifying the impact of ACAs</vt:lpstr>
      <vt:lpstr>This Talk</vt:lpstr>
      <vt:lpstr>Existing approaches</vt:lpstr>
      <vt:lpstr>Is there a “general” approach to ACA mitigation that does not limit traffic or throttle common-case performance?</vt:lpstr>
      <vt:lpstr>Adversarial Scheduling</vt:lpstr>
      <vt:lpstr>How do traditional scheduling policies fare?</vt:lpstr>
      <vt:lpstr>1. FCFS</vt:lpstr>
      <vt:lpstr>1. FCFS</vt:lpstr>
      <vt:lpstr>1. FCFS</vt:lpstr>
      <vt:lpstr>1. FCFS</vt:lpstr>
      <vt:lpstr>1. FCFS</vt:lpstr>
      <vt:lpstr>1. FCFS</vt:lpstr>
      <vt:lpstr>1. FCFS</vt:lpstr>
      <vt:lpstr>2. Fair Queueing (FQ)</vt:lpstr>
      <vt:lpstr>2. Fair Queueing (FQ)</vt:lpstr>
      <vt:lpstr>2. Fair Queueing (FQ)</vt:lpstr>
      <vt:lpstr>How do existing scheduling policies fare?</vt:lpstr>
      <vt:lpstr>So, what can we do?</vt:lpstr>
      <vt:lpstr>3. Packet-Size Weighted Shortest-Job First (WSJF)</vt:lpstr>
      <vt:lpstr>3. Packet-Size Weighted Shortest-Job First (WSJF)</vt:lpstr>
      <vt:lpstr>3. Packet-Size Weighted Shortest-Job First (WSJF)</vt:lpstr>
      <vt:lpstr>3. Packet-Size Weighted Shortest-Job First (WSJF)</vt:lpstr>
      <vt:lpstr>3. Packet-Size Weighted Shortest-Job First (WSJF)</vt:lpstr>
      <vt:lpstr>3. Packet-Size Weighted Shortest-Job First (WSJF)</vt:lpstr>
      <vt:lpstr>3. Packet-Size Weighted Shortest-Job First (WSJF)</vt:lpstr>
      <vt:lpstr>3. Packet-Size Weighted Shortest-Job First (WSJF)</vt:lpstr>
      <vt:lpstr>SurgeProtector</vt:lpstr>
      <vt:lpstr>Dealing with practical issues</vt:lpstr>
      <vt:lpstr>This Talk</vt:lpstr>
      <vt:lpstr>Evaluation: Pigasus’ TCP Reassembler</vt:lpstr>
      <vt:lpstr>Conclusion</vt:lpstr>
      <vt:lpstr>Heuristics: TCP Reassembly</vt:lpstr>
      <vt:lpstr>Heuristics: TCP Reassembly</vt:lpstr>
      <vt:lpstr>Fairness</vt:lpstr>
      <vt:lpstr>Potency of DoS Attacks</vt:lpstr>
      <vt:lpstr>Adversary-Proof Heap: hFFS Queue</vt:lpstr>
      <vt:lpstr>Simulated Results: FPGA-based TCP Reassembly</vt:lpstr>
      <vt:lpstr>Simulated Results: Pigasus Full Matching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Shortest-Job First (SJF)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SurgeProtector: Mitigating Algorithmic Complexity Attacks Using Adversarial Scheduling</dc:title>
  <dc:creator>Nirav Atre</dc:creator>
  <cp:lastModifiedBy>Nirav Atre</cp:lastModifiedBy>
  <cp:revision>865</cp:revision>
  <dcterms:created xsi:type="dcterms:W3CDTF">2021-03-19T16:43:11Z</dcterms:created>
  <dcterms:modified xsi:type="dcterms:W3CDTF">2023-04-17T03:25:39Z</dcterms:modified>
</cp:coreProperties>
</file>